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66" r:id="rId3"/>
    <p:sldId id="260" r:id="rId4"/>
    <p:sldId id="267" r:id="rId5"/>
    <p:sldId id="259" r:id="rId6"/>
    <p:sldId id="268" r:id="rId7"/>
    <p:sldId id="262" r:id="rId8"/>
    <p:sldId id="263" r:id="rId9"/>
    <p:sldId id="269" r:id="rId10"/>
    <p:sldId id="264" r:id="rId11"/>
    <p:sldId id="270" r:id="rId12"/>
    <p:sldId id="265" r:id="rId13"/>
    <p:sldId id="261" r:id="rId14"/>
    <p:sldId id="271" r:id="rId15"/>
    <p:sldId id="272" r:id="rId16"/>
    <p:sldId id="273" r:id="rId17"/>
    <p:sldId id="274" r:id="rId18"/>
    <p:sldId id="275" r:id="rId19"/>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9"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0" d="100"/>
          <a:sy n="40" d="100"/>
        </p:scale>
        <p:origin x="2573" y="53"/>
      </p:cViewPr>
      <p:guideLst>
        <p:guide orient="horz" pos="4009"/>
        <p:guide pos="3024"/>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7326C-66E1-4285-998C-BDB7E9D905C9}" type="datetimeFigureOut">
              <a:rPr lang="pt-BR" smtClean="0"/>
              <a:t>03/05/2024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47579-637A-437B-8706-7D3BDCFB1A5C}" type="slidenum">
              <a:rPr lang="pt-BR" smtClean="0"/>
              <a:t>‹nº›</a:t>
            </a:fld>
            <a:endParaRPr lang="pt-BR"/>
          </a:p>
        </p:txBody>
      </p:sp>
    </p:spTree>
    <p:extLst>
      <p:ext uri="{BB962C8B-B14F-4D97-AF65-F5344CB8AC3E}">
        <p14:creationId xmlns:p14="http://schemas.microsoft.com/office/powerpoint/2010/main" val="3018258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7468C99-E418-40F8-99FF-7EB9E5020BE6}" type="datetime1">
              <a:rPr lang="pt-BR" smtClean="0"/>
              <a:t>03/05/2024</a:t>
            </a:fld>
            <a:endParaRPr lang="pt-BR"/>
          </a:p>
        </p:txBody>
      </p:sp>
      <p:sp>
        <p:nvSpPr>
          <p:cNvPr id="5" name="Footer Placeholder 4"/>
          <p:cNvSpPr>
            <a:spLocks noGrp="1"/>
          </p:cNvSpPr>
          <p:nvPr>
            <p:ph type="ftr" sz="quarter" idx="11"/>
          </p:nvPr>
        </p:nvSpPr>
        <p:spPr/>
        <p:txBody>
          <a:bodyPr/>
          <a:lstStyle/>
          <a:p>
            <a:r>
              <a:rPr lang="pt-BR"/>
              <a:t>Desvendando o Código - Danilo Rocha</a:t>
            </a:r>
          </a:p>
        </p:txBody>
      </p:sp>
      <p:sp>
        <p:nvSpPr>
          <p:cNvPr id="6" name="Slide Number Placeholder 5"/>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2223504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17C6AED-6C1E-4C05-AD95-D38C92FCD1E0}" type="datetime1">
              <a:rPr lang="pt-BR" smtClean="0"/>
              <a:t>03/05/2024</a:t>
            </a:fld>
            <a:endParaRPr lang="pt-BR"/>
          </a:p>
        </p:txBody>
      </p:sp>
      <p:sp>
        <p:nvSpPr>
          <p:cNvPr id="5" name="Footer Placeholder 4"/>
          <p:cNvSpPr>
            <a:spLocks noGrp="1"/>
          </p:cNvSpPr>
          <p:nvPr>
            <p:ph type="ftr" sz="quarter" idx="11"/>
          </p:nvPr>
        </p:nvSpPr>
        <p:spPr/>
        <p:txBody>
          <a:bodyPr/>
          <a:lstStyle/>
          <a:p>
            <a:r>
              <a:rPr lang="pt-BR"/>
              <a:t>Desvendando o Código - Danilo Rocha</a:t>
            </a:r>
          </a:p>
        </p:txBody>
      </p:sp>
      <p:sp>
        <p:nvSpPr>
          <p:cNvPr id="6" name="Slide Number Placeholder 5"/>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11552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28E520FC-2FB4-450A-B96A-750464885735}" type="datetime1">
              <a:rPr lang="pt-BR" smtClean="0"/>
              <a:t>03/05/2024</a:t>
            </a:fld>
            <a:endParaRPr lang="pt-BR"/>
          </a:p>
        </p:txBody>
      </p:sp>
      <p:sp>
        <p:nvSpPr>
          <p:cNvPr id="5" name="Footer Placeholder 4"/>
          <p:cNvSpPr>
            <a:spLocks noGrp="1"/>
          </p:cNvSpPr>
          <p:nvPr>
            <p:ph type="ftr" sz="quarter" idx="11"/>
          </p:nvPr>
        </p:nvSpPr>
        <p:spPr/>
        <p:txBody>
          <a:bodyPr/>
          <a:lstStyle/>
          <a:p>
            <a:r>
              <a:rPr lang="pt-BR"/>
              <a:t>Desvendando o Código - Danilo Rocha</a:t>
            </a:r>
          </a:p>
        </p:txBody>
      </p:sp>
      <p:sp>
        <p:nvSpPr>
          <p:cNvPr id="6" name="Slide Number Placeholder 5"/>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324229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82E0398-8D87-4AB1-9F81-9A595687C2B0}" type="datetime1">
              <a:rPr lang="pt-BR" smtClean="0"/>
              <a:t>03/05/2024</a:t>
            </a:fld>
            <a:endParaRPr lang="pt-BR"/>
          </a:p>
        </p:txBody>
      </p:sp>
      <p:sp>
        <p:nvSpPr>
          <p:cNvPr id="5" name="Footer Placeholder 4"/>
          <p:cNvSpPr>
            <a:spLocks noGrp="1"/>
          </p:cNvSpPr>
          <p:nvPr>
            <p:ph type="ftr" sz="quarter" idx="11"/>
          </p:nvPr>
        </p:nvSpPr>
        <p:spPr/>
        <p:txBody>
          <a:bodyPr/>
          <a:lstStyle/>
          <a:p>
            <a:r>
              <a:rPr lang="pt-BR"/>
              <a:t>Desvendando o Código - Danilo Rocha</a:t>
            </a:r>
          </a:p>
        </p:txBody>
      </p:sp>
      <p:sp>
        <p:nvSpPr>
          <p:cNvPr id="6" name="Slide Number Placeholder 5"/>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368966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B228D55-638B-4348-ABFD-AB3CC661C251}" type="datetime1">
              <a:rPr lang="pt-BR" smtClean="0"/>
              <a:t>03/05/2024</a:t>
            </a:fld>
            <a:endParaRPr lang="pt-BR"/>
          </a:p>
        </p:txBody>
      </p:sp>
      <p:sp>
        <p:nvSpPr>
          <p:cNvPr id="5" name="Footer Placeholder 4"/>
          <p:cNvSpPr>
            <a:spLocks noGrp="1"/>
          </p:cNvSpPr>
          <p:nvPr>
            <p:ph type="ftr" sz="quarter" idx="11"/>
          </p:nvPr>
        </p:nvSpPr>
        <p:spPr/>
        <p:txBody>
          <a:bodyPr/>
          <a:lstStyle/>
          <a:p>
            <a:r>
              <a:rPr lang="pt-BR"/>
              <a:t>Desvendando o Código - Danilo Rocha</a:t>
            </a:r>
          </a:p>
        </p:txBody>
      </p:sp>
      <p:sp>
        <p:nvSpPr>
          <p:cNvPr id="6" name="Slide Number Placeholder 5"/>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227917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99A2A69-ED99-48E7-8251-1D8732068FC8}" type="datetime1">
              <a:rPr lang="pt-BR" smtClean="0"/>
              <a:t>03/05/2024</a:t>
            </a:fld>
            <a:endParaRPr lang="pt-BR"/>
          </a:p>
        </p:txBody>
      </p:sp>
      <p:sp>
        <p:nvSpPr>
          <p:cNvPr id="6" name="Footer Placeholder 5"/>
          <p:cNvSpPr>
            <a:spLocks noGrp="1"/>
          </p:cNvSpPr>
          <p:nvPr>
            <p:ph type="ftr" sz="quarter" idx="11"/>
          </p:nvPr>
        </p:nvSpPr>
        <p:spPr/>
        <p:txBody>
          <a:bodyPr/>
          <a:lstStyle/>
          <a:p>
            <a:r>
              <a:rPr lang="pt-BR"/>
              <a:t>Desvendando o Código - Danilo Rocha</a:t>
            </a:r>
          </a:p>
        </p:txBody>
      </p:sp>
      <p:sp>
        <p:nvSpPr>
          <p:cNvPr id="7" name="Slide Number Placeholder 6"/>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135495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7DED20B-D07F-4256-B1A4-FEF364A78EE2}" type="datetime1">
              <a:rPr lang="pt-BR" smtClean="0"/>
              <a:t>03/05/2024</a:t>
            </a:fld>
            <a:endParaRPr lang="pt-BR"/>
          </a:p>
        </p:txBody>
      </p:sp>
      <p:sp>
        <p:nvSpPr>
          <p:cNvPr id="8" name="Footer Placeholder 7"/>
          <p:cNvSpPr>
            <a:spLocks noGrp="1"/>
          </p:cNvSpPr>
          <p:nvPr>
            <p:ph type="ftr" sz="quarter" idx="11"/>
          </p:nvPr>
        </p:nvSpPr>
        <p:spPr/>
        <p:txBody>
          <a:bodyPr/>
          <a:lstStyle/>
          <a:p>
            <a:r>
              <a:rPr lang="pt-BR"/>
              <a:t>Desvendando o Código - Danilo Rocha</a:t>
            </a:r>
          </a:p>
        </p:txBody>
      </p:sp>
      <p:sp>
        <p:nvSpPr>
          <p:cNvPr id="9" name="Slide Number Placeholder 8"/>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144754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AF0CFBF1-A61A-4C9D-BE0F-C59907CD0815}" type="datetime1">
              <a:rPr lang="pt-BR" smtClean="0"/>
              <a:t>03/05/2024</a:t>
            </a:fld>
            <a:endParaRPr lang="pt-BR"/>
          </a:p>
        </p:txBody>
      </p:sp>
      <p:sp>
        <p:nvSpPr>
          <p:cNvPr id="4" name="Footer Placeholder 3"/>
          <p:cNvSpPr>
            <a:spLocks noGrp="1"/>
          </p:cNvSpPr>
          <p:nvPr>
            <p:ph type="ftr" sz="quarter" idx="11"/>
          </p:nvPr>
        </p:nvSpPr>
        <p:spPr/>
        <p:txBody>
          <a:bodyPr/>
          <a:lstStyle/>
          <a:p>
            <a:r>
              <a:rPr lang="pt-BR"/>
              <a:t>Desvendando o Código - Danilo Rocha</a:t>
            </a:r>
          </a:p>
        </p:txBody>
      </p:sp>
      <p:sp>
        <p:nvSpPr>
          <p:cNvPr id="5" name="Slide Number Placeholder 4"/>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1610452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80667-D6BC-49DD-8B13-6FC2BBADECCB}" type="datetime1">
              <a:rPr lang="pt-BR" smtClean="0"/>
              <a:t>03/05/2024</a:t>
            </a:fld>
            <a:endParaRPr lang="pt-BR"/>
          </a:p>
        </p:txBody>
      </p:sp>
      <p:sp>
        <p:nvSpPr>
          <p:cNvPr id="3" name="Footer Placeholder 2"/>
          <p:cNvSpPr>
            <a:spLocks noGrp="1"/>
          </p:cNvSpPr>
          <p:nvPr>
            <p:ph type="ftr" sz="quarter" idx="11"/>
          </p:nvPr>
        </p:nvSpPr>
        <p:spPr/>
        <p:txBody>
          <a:bodyPr/>
          <a:lstStyle/>
          <a:p>
            <a:r>
              <a:rPr lang="pt-BR"/>
              <a:t>Desvendando o Código - Danilo Rocha</a:t>
            </a:r>
          </a:p>
        </p:txBody>
      </p:sp>
      <p:sp>
        <p:nvSpPr>
          <p:cNvPr id="4" name="Slide Number Placeholder 3"/>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303923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9804CB7-7CB7-47F2-A3BD-E27503EB0BEA}" type="datetime1">
              <a:rPr lang="pt-BR" smtClean="0"/>
              <a:t>03/05/2024</a:t>
            </a:fld>
            <a:endParaRPr lang="pt-BR"/>
          </a:p>
        </p:txBody>
      </p:sp>
      <p:sp>
        <p:nvSpPr>
          <p:cNvPr id="6" name="Footer Placeholder 5"/>
          <p:cNvSpPr>
            <a:spLocks noGrp="1"/>
          </p:cNvSpPr>
          <p:nvPr>
            <p:ph type="ftr" sz="quarter" idx="11"/>
          </p:nvPr>
        </p:nvSpPr>
        <p:spPr/>
        <p:txBody>
          <a:bodyPr/>
          <a:lstStyle/>
          <a:p>
            <a:r>
              <a:rPr lang="pt-BR"/>
              <a:t>Desvendando o Código - Danilo Rocha</a:t>
            </a:r>
          </a:p>
        </p:txBody>
      </p:sp>
      <p:sp>
        <p:nvSpPr>
          <p:cNvPr id="7" name="Slide Number Placeholder 6"/>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2096192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EDCEF0E-E382-4F60-9021-AB263892070E}" type="datetime1">
              <a:rPr lang="pt-BR" smtClean="0"/>
              <a:t>03/05/2024</a:t>
            </a:fld>
            <a:endParaRPr lang="pt-BR"/>
          </a:p>
        </p:txBody>
      </p:sp>
      <p:sp>
        <p:nvSpPr>
          <p:cNvPr id="6" name="Footer Placeholder 5"/>
          <p:cNvSpPr>
            <a:spLocks noGrp="1"/>
          </p:cNvSpPr>
          <p:nvPr>
            <p:ph type="ftr" sz="quarter" idx="11"/>
          </p:nvPr>
        </p:nvSpPr>
        <p:spPr/>
        <p:txBody>
          <a:bodyPr/>
          <a:lstStyle/>
          <a:p>
            <a:r>
              <a:rPr lang="pt-BR"/>
              <a:t>Desvendando o Código - Danilo Rocha</a:t>
            </a:r>
          </a:p>
        </p:txBody>
      </p:sp>
      <p:sp>
        <p:nvSpPr>
          <p:cNvPr id="7" name="Slide Number Placeholder 6"/>
          <p:cNvSpPr>
            <a:spLocks noGrp="1"/>
          </p:cNvSpPr>
          <p:nvPr>
            <p:ph type="sldNum" sz="quarter" idx="12"/>
          </p:nvPr>
        </p:nvSpPr>
        <p:spPr/>
        <p:txBody>
          <a:bodyPr/>
          <a:lstStyle/>
          <a:p>
            <a:fld id="{7EB29AD2-76CD-43C0-8760-7EA961985389}" type="slidenum">
              <a:rPr lang="pt-BR" smtClean="0"/>
              <a:t>‹nº›</a:t>
            </a:fld>
            <a:endParaRPr lang="pt-BR"/>
          </a:p>
        </p:txBody>
      </p:sp>
    </p:spTree>
    <p:extLst>
      <p:ext uri="{BB962C8B-B14F-4D97-AF65-F5344CB8AC3E}">
        <p14:creationId xmlns:p14="http://schemas.microsoft.com/office/powerpoint/2010/main" val="229144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5AAEDD4A-5FD4-4ACB-8EBC-26EC7F03D308}" type="datetime1">
              <a:rPr lang="pt-BR" smtClean="0"/>
              <a:t>03/05/2024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pt-BR"/>
              <a:t>Desvendando o Código - Danilo Rocha</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7EB29AD2-76CD-43C0-8760-7EA961985389}" type="slidenum">
              <a:rPr lang="pt-BR" smtClean="0"/>
              <a:t>‹nº›</a:t>
            </a:fld>
            <a:endParaRPr lang="pt-BR"/>
          </a:p>
        </p:txBody>
      </p:sp>
    </p:spTree>
    <p:extLst>
      <p:ext uri="{BB962C8B-B14F-4D97-AF65-F5344CB8AC3E}">
        <p14:creationId xmlns:p14="http://schemas.microsoft.com/office/powerpoint/2010/main" val="3719991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dan03ilo" TargetMode="External"/><Relationship Id="rId1" Type="http://schemas.openxmlformats.org/officeDocument/2006/relationships/slideLayout" Target="../slideLayouts/slideLayout2.xml"/><Relationship Id="rId4" Type="http://schemas.openxmlformats.org/officeDocument/2006/relationships/hyperlink" Target="https://github.com/dan03ilo/ebook_D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961C9-9D17-528C-4620-AA70D3D01035}"/>
              </a:ext>
            </a:extLst>
          </p:cNvPr>
          <p:cNvSpPr>
            <a:spLocks noGrp="1"/>
          </p:cNvSpPr>
          <p:nvPr>
            <p:ph type="ctrTitle"/>
          </p:nvPr>
        </p:nvSpPr>
        <p:spPr/>
        <p:txBody>
          <a:bodyPr/>
          <a:lstStyle/>
          <a:p>
            <a:endParaRPr lang="pt-BR"/>
          </a:p>
        </p:txBody>
      </p:sp>
      <p:sp>
        <p:nvSpPr>
          <p:cNvPr id="3" name="Subtítulo 2">
            <a:extLst>
              <a:ext uri="{FF2B5EF4-FFF2-40B4-BE49-F238E27FC236}">
                <a16:creationId xmlns:a16="http://schemas.microsoft.com/office/drawing/2014/main" id="{A5091B7C-22F7-A404-315F-07D0E2E03E8C}"/>
              </a:ext>
            </a:extLst>
          </p:cNvPr>
          <p:cNvSpPr>
            <a:spLocks noGrp="1"/>
          </p:cNvSpPr>
          <p:nvPr>
            <p:ph type="subTitle" idx="1"/>
          </p:nvPr>
        </p:nvSpPr>
        <p:spPr/>
        <p:txBody>
          <a:bodyPr/>
          <a:lstStyle/>
          <a:p>
            <a:endParaRPr lang="pt-BR"/>
          </a:p>
        </p:txBody>
      </p:sp>
      <p:pic>
        <p:nvPicPr>
          <p:cNvPr id="5" name="Imagem 4" descr="Uma imagem contendo ao ar livre, ônibus, edifício, homem&#10;&#10;Descrição gerada automaticamente">
            <a:extLst>
              <a:ext uri="{FF2B5EF4-FFF2-40B4-BE49-F238E27FC236}">
                <a16:creationId xmlns:a16="http://schemas.microsoft.com/office/drawing/2014/main" id="{90F54C02-59EE-64A4-8669-D2548DF2C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647"/>
            <a:ext cx="9601200" cy="13038248"/>
          </a:xfrm>
          <a:prstGeom prst="rect">
            <a:avLst/>
          </a:prstGeom>
        </p:spPr>
      </p:pic>
      <p:pic>
        <p:nvPicPr>
          <p:cNvPr id="7" name="Imagem 6" descr="Homem em frente a televisão&#10;&#10;Descrição gerada automaticamente com confiança baixa">
            <a:extLst>
              <a:ext uri="{FF2B5EF4-FFF2-40B4-BE49-F238E27FC236}">
                <a16:creationId xmlns:a16="http://schemas.microsoft.com/office/drawing/2014/main" id="{478490B4-2B0A-EAB2-F595-4F0145DF8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329" y="728660"/>
            <a:ext cx="8020050" cy="11344275"/>
          </a:xfrm>
          <a:prstGeom prst="rect">
            <a:avLst/>
          </a:prstGeom>
        </p:spPr>
      </p:pic>
      <p:pic>
        <p:nvPicPr>
          <p:cNvPr id="9" name="Imagem 8" descr="Uma imagem contendo Mapa&#10;&#10;Descrição gerada automaticamente">
            <a:extLst>
              <a:ext uri="{FF2B5EF4-FFF2-40B4-BE49-F238E27FC236}">
                <a16:creationId xmlns:a16="http://schemas.microsoft.com/office/drawing/2014/main" id="{29DC2690-6CD2-A967-1315-58627EAB2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179" y="728659"/>
            <a:ext cx="8020050" cy="11344275"/>
          </a:xfrm>
          <a:prstGeom prst="rect">
            <a:avLst/>
          </a:prstGeom>
        </p:spPr>
      </p:pic>
      <p:sp>
        <p:nvSpPr>
          <p:cNvPr id="11" name="CaixaDeTexto 10">
            <a:extLst>
              <a:ext uri="{FF2B5EF4-FFF2-40B4-BE49-F238E27FC236}">
                <a16:creationId xmlns:a16="http://schemas.microsoft.com/office/drawing/2014/main" id="{88609F91-A18C-5137-8369-E1A2EE884FE6}"/>
              </a:ext>
            </a:extLst>
          </p:cNvPr>
          <p:cNvSpPr txBox="1"/>
          <p:nvPr/>
        </p:nvSpPr>
        <p:spPr>
          <a:xfrm>
            <a:off x="0" y="522821"/>
            <a:ext cx="9601200" cy="2800767"/>
          </a:xfrm>
          <a:prstGeom prst="rect">
            <a:avLst/>
          </a:prstGeom>
          <a:noFill/>
        </p:spPr>
        <p:txBody>
          <a:bodyPr wrap="square">
            <a:spAutoFit/>
          </a:bodyPr>
          <a:lstStyle/>
          <a:p>
            <a:pPr algn="ctr"/>
            <a:r>
              <a:rPr lang="pt-BR" sz="8800" b="0" i="0" dirty="0">
                <a:solidFill>
                  <a:schemeClr val="bg1"/>
                </a:solidFill>
                <a:effectLst>
                  <a:outerShdw dist="50800" dir="5400000" algn="ctr" rotWithShape="0">
                    <a:srgbClr val="000000">
                      <a:alpha val="58000"/>
                    </a:srgbClr>
                  </a:outerShdw>
                  <a:reflection stA="25000" endPos="32000" dist="50800" dir="5400000" sy="-100000" algn="bl" rotWithShape="0"/>
                </a:effectLst>
                <a:latin typeface="Verdana Pro Cond Black" panose="020B0A06030504040204" pitchFamily="34" charset="0"/>
                <a:ea typeface="ADLaM Display" panose="020F0502020204030204" pitchFamily="2" charset="0"/>
                <a:cs typeface="ADLaM Display" panose="020F0502020204030204" pitchFamily="2" charset="0"/>
              </a:rPr>
              <a:t>DESVENDANDO O CÓDIGO</a:t>
            </a:r>
          </a:p>
        </p:txBody>
      </p:sp>
      <p:pic>
        <p:nvPicPr>
          <p:cNvPr id="10" name="Imagem 9">
            <a:extLst>
              <a:ext uri="{FF2B5EF4-FFF2-40B4-BE49-F238E27FC236}">
                <a16:creationId xmlns:a16="http://schemas.microsoft.com/office/drawing/2014/main" id="{D634B9D7-B535-BCB4-CFA4-D8630D2FED79}"/>
              </a:ext>
            </a:extLst>
          </p:cNvPr>
          <p:cNvPicPr>
            <a:picLocks noChangeAspect="1"/>
          </p:cNvPicPr>
          <p:nvPr/>
        </p:nvPicPr>
        <p:blipFill>
          <a:blip r:embed="rId5"/>
          <a:stretch>
            <a:fillRect/>
          </a:stretch>
        </p:blipFill>
        <p:spPr>
          <a:xfrm>
            <a:off x="0" y="6676870"/>
            <a:ext cx="9601200" cy="5396064"/>
          </a:xfrm>
          <a:prstGeom prst="rect">
            <a:avLst/>
          </a:prstGeom>
        </p:spPr>
      </p:pic>
      <p:sp>
        <p:nvSpPr>
          <p:cNvPr id="12" name="Retângulo 11">
            <a:extLst>
              <a:ext uri="{FF2B5EF4-FFF2-40B4-BE49-F238E27FC236}">
                <a16:creationId xmlns:a16="http://schemas.microsoft.com/office/drawing/2014/main" id="{AEFE7F07-49E6-CC4A-7DE4-B3B37B847AC5}"/>
              </a:ext>
            </a:extLst>
          </p:cNvPr>
          <p:cNvSpPr/>
          <p:nvPr/>
        </p:nvSpPr>
        <p:spPr>
          <a:xfrm>
            <a:off x="2804156" y="12028666"/>
            <a:ext cx="3992888" cy="830997"/>
          </a:xfrm>
          <a:prstGeom prst="rect">
            <a:avLst/>
          </a:prstGeom>
          <a:noFill/>
        </p:spPr>
        <p:txBody>
          <a:bodyPr wrap="none" lIns="91440" tIns="45720" rIns="91440" bIns="45720">
            <a:spAutoFit/>
          </a:bodyPr>
          <a:lstStyle/>
          <a:p>
            <a:pPr algn="ctr"/>
            <a:r>
              <a:rPr lang="pt-BR" sz="4800" b="1" spc="50" dirty="0">
                <a:ln w="0"/>
                <a:solidFill>
                  <a:schemeClr val="bg2"/>
                </a:solidFill>
                <a:effectLst>
                  <a:innerShdw blurRad="63500" dist="50800" dir="13500000">
                    <a:srgbClr val="000000">
                      <a:alpha val="50000"/>
                    </a:srgbClr>
                  </a:innerShdw>
                </a:effectLst>
              </a:rPr>
              <a:t>Danilo Rocha</a:t>
            </a:r>
          </a:p>
        </p:txBody>
      </p:sp>
      <p:sp>
        <p:nvSpPr>
          <p:cNvPr id="15" name="Espaço Reservado para Número de Slide 14">
            <a:extLst>
              <a:ext uri="{FF2B5EF4-FFF2-40B4-BE49-F238E27FC236}">
                <a16:creationId xmlns:a16="http://schemas.microsoft.com/office/drawing/2014/main" id="{AE59473B-9F12-6D81-EE6A-2FE4714AD5B7}"/>
              </a:ext>
            </a:extLst>
          </p:cNvPr>
          <p:cNvSpPr>
            <a:spLocks noGrp="1"/>
          </p:cNvSpPr>
          <p:nvPr>
            <p:ph type="sldNum" sz="quarter" idx="12"/>
          </p:nvPr>
        </p:nvSpPr>
        <p:spPr/>
        <p:txBody>
          <a:bodyPr/>
          <a:lstStyle/>
          <a:p>
            <a:fld id="{7EB29AD2-76CD-43C0-8760-7EA961985389}" type="slidenum">
              <a:rPr lang="pt-BR" smtClean="0"/>
              <a:t>1</a:t>
            </a:fld>
            <a:endParaRPr lang="pt-BR"/>
          </a:p>
        </p:txBody>
      </p:sp>
    </p:spTree>
    <p:extLst>
      <p:ext uri="{BB962C8B-B14F-4D97-AF65-F5344CB8AC3E}">
        <p14:creationId xmlns:p14="http://schemas.microsoft.com/office/powerpoint/2010/main" val="100440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25616" y="1241714"/>
            <a:ext cx="7798117" cy="1356780"/>
          </a:xfrm>
        </p:spPr>
        <p:txBody>
          <a:bodyPr>
            <a:normAutofit fontScale="90000"/>
          </a:bodyPr>
          <a:lstStyle/>
          <a:p>
            <a:r>
              <a:rPr lang="pt-BR" sz="4800" dirty="0"/>
              <a:t>Invasores Digitais - Histórias Reais de Hackers pelo Mundo</a:t>
            </a:r>
            <a:br>
              <a:rPr lang="pt-BR" sz="4800" dirty="0"/>
            </a:br>
            <a:br>
              <a:rPr lang="pt-BR" sz="4800" dirty="0"/>
            </a:br>
            <a:endParaRPr lang="pt-BR" sz="4800" dirty="0"/>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598494"/>
            <a:ext cx="8281035" cy="9657983"/>
          </a:xfrm>
        </p:spPr>
        <p:txBody>
          <a:bodyPr>
            <a:normAutofit fontScale="92500" lnSpcReduction="10000"/>
          </a:bodyPr>
          <a:lstStyle/>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Os invasores digitais, popularmente conhecidos como hackers, são figuras intrigantes no mundo da tecnologia. Vamos explorar algumas histórias reais de hackers que ficaram famosos ao redor do mundo por suas habilidades e atividades no mundo digital.</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Kevin </a:t>
            </a:r>
            <a:r>
              <a:rPr lang="pt-BR" sz="2400" b="1" i="0" dirty="0" err="1">
                <a:solidFill>
                  <a:srgbClr val="0D0D0D"/>
                </a:solidFill>
                <a:effectLst/>
                <a:highlight>
                  <a:srgbClr val="FFFFFF"/>
                </a:highlight>
                <a:latin typeface="Arial" panose="020B0604020202020204" pitchFamily="34" charset="0"/>
                <a:cs typeface="Arial" panose="020B0604020202020204" pitchFamily="34" charset="0"/>
              </a:rPr>
              <a:t>Mitnick</a:t>
            </a: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Um dos hackers mais famosos da história, Kevin </a:t>
            </a:r>
            <a:r>
              <a:rPr lang="pt-BR" sz="2400" b="0" i="0" dirty="0" err="1">
                <a:solidFill>
                  <a:srgbClr val="0D0D0D"/>
                </a:solidFill>
                <a:effectLst/>
                <a:highlight>
                  <a:srgbClr val="FFFFFF"/>
                </a:highlight>
                <a:latin typeface="Arial" panose="020B0604020202020204" pitchFamily="34" charset="0"/>
                <a:cs typeface="Arial" panose="020B0604020202020204" pitchFamily="34" charset="0"/>
              </a:rPr>
              <a:t>Mitnick</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ganhou notoriedade nos anos 80 e 90 por suas habilidades em engenharia social e invasão de sistemas. Ele invadiu diversas empresas e agências governamentais, tornando-se uma das figuras mais procuradas pelo FBI na época.</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Adrian </a:t>
            </a:r>
            <a:r>
              <a:rPr lang="pt-BR" sz="2400" b="1" i="0" dirty="0" err="1">
                <a:solidFill>
                  <a:srgbClr val="0D0D0D"/>
                </a:solidFill>
                <a:effectLst/>
                <a:highlight>
                  <a:srgbClr val="FFFFFF"/>
                </a:highlight>
                <a:latin typeface="Arial" panose="020B0604020202020204" pitchFamily="34" charset="0"/>
                <a:cs typeface="Arial" panose="020B0604020202020204" pitchFamily="34" charset="0"/>
              </a:rPr>
              <a:t>Lamo</a:t>
            </a: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Conhecido como "O Mendigo Cibernético", Adrian </a:t>
            </a:r>
            <a:r>
              <a:rPr lang="pt-BR" sz="2400" b="0" i="0" dirty="0" err="1">
                <a:solidFill>
                  <a:srgbClr val="0D0D0D"/>
                </a:solidFill>
                <a:effectLst/>
                <a:highlight>
                  <a:srgbClr val="FFFFFF"/>
                </a:highlight>
                <a:latin typeface="Arial" panose="020B0604020202020204" pitchFamily="34" charset="0"/>
                <a:cs typeface="Arial" panose="020B0604020202020204" pitchFamily="34" charset="0"/>
              </a:rPr>
              <a:t>Lamo</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invadiu sistemas de empresas como Microsoft, Yahoo! e The New York Times. Sua história ficou ainda mais conhecida quando ele denunciou Chelsea Manning (anteriormente Bradley Manning) por vazar documentos confidenciais para o </a:t>
            </a:r>
            <a:r>
              <a:rPr lang="pt-BR" sz="2400" b="0" i="0" dirty="0" err="1">
                <a:solidFill>
                  <a:srgbClr val="0D0D0D"/>
                </a:solidFill>
                <a:effectLst/>
                <a:highlight>
                  <a:srgbClr val="FFFFFF"/>
                </a:highlight>
                <a:latin typeface="Arial" panose="020B0604020202020204" pitchFamily="34" charset="0"/>
                <a:cs typeface="Arial" panose="020B0604020202020204" pitchFamily="34" charset="0"/>
              </a:rPr>
              <a:t>WikiLeaks</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Gary McKinnon:</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Um hacker britânico que invadiu sistemas do governo dos Estados Unidos em busca de evidências de vida extraterrestre. Ele conseguiu acessar computadores da NASA e do Pentágono, tornando-se alvo de uma grande operação de busca internacional.</a:t>
            </a:r>
          </a:p>
          <a:p>
            <a:pPr marL="0" indent="0" algn="l">
              <a:buNone/>
            </a:pPr>
            <a:r>
              <a:rPr lang="pt-BR" sz="2400" b="1" i="0" dirty="0" err="1">
                <a:solidFill>
                  <a:srgbClr val="0D0D0D"/>
                </a:solidFill>
                <a:effectLst/>
                <a:highlight>
                  <a:srgbClr val="FFFFFF"/>
                </a:highlight>
                <a:latin typeface="Arial" panose="020B0604020202020204" pitchFamily="34" charset="0"/>
                <a:cs typeface="Arial" panose="020B0604020202020204" pitchFamily="34" charset="0"/>
              </a:rPr>
              <a:t>Anonymous</a:t>
            </a: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Um grupo de hackers ativistas conhecido como </a:t>
            </a:r>
            <a:r>
              <a:rPr lang="pt-BR" sz="2400" b="0" i="0" dirty="0" err="1">
                <a:solidFill>
                  <a:srgbClr val="0D0D0D"/>
                </a:solidFill>
                <a:effectLst/>
                <a:highlight>
                  <a:srgbClr val="FFFFFF"/>
                </a:highlight>
                <a:latin typeface="Arial" panose="020B0604020202020204" pitchFamily="34" charset="0"/>
                <a:cs typeface="Arial" panose="020B0604020202020204" pitchFamily="34" charset="0"/>
              </a:rPr>
              <a:t>Anonymous</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ganhou destaque por seus ataques contra empresas e instituições que consideravam antiéticas. Eles utilizaram técnicas de </a:t>
            </a:r>
            <a:r>
              <a:rPr lang="pt-BR" sz="2400" b="0" i="0" dirty="0" err="1">
                <a:solidFill>
                  <a:srgbClr val="0D0D0D"/>
                </a:solidFill>
                <a:effectLst/>
                <a:highlight>
                  <a:srgbClr val="FFFFFF"/>
                </a:highlight>
                <a:latin typeface="Arial" panose="020B0604020202020204" pitchFamily="34" charset="0"/>
                <a:cs typeface="Arial" panose="020B0604020202020204" pitchFamily="34" charset="0"/>
              </a:rPr>
              <a:t>hacking</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para protestar contra a censura na internet, corrupção política e outras questões sociais.</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Esses são apenas alguns exemplos de hackers e grupos que se tornaram famosos por suas atividades no mundo digital. Suas histórias destacam tanto o potencial destrutivo quanto a capacidade de influenciar mudanças através da tecnologia. É importante entender essas narrativas para compreender melhor o mundo dos invasores digitais e suas motivações.</a:t>
            </a:r>
          </a:p>
          <a:p>
            <a:pPr marL="0" indent="0" algn="l">
              <a:buNone/>
            </a:pPr>
            <a:endParaRPr lang="pt-BR" dirty="0"/>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30" name="CaixaDeTexto 29">
            <a:extLst>
              <a:ext uri="{FF2B5EF4-FFF2-40B4-BE49-F238E27FC236}">
                <a16:creationId xmlns:a16="http://schemas.microsoft.com/office/drawing/2014/main" id="{C949AAED-1996-68F1-5D70-07635F077B7D}"/>
              </a:ext>
            </a:extLst>
          </p:cNvPr>
          <p:cNvSpPr txBox="1"/>
          <p:nvPr/>
        </p:nvSpPr>
        <p:spPr>
          <a:xfrm>
            <a:off x="660082" y="419100"/>
            <a:ext cx="84830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31" name="CaixaDeTexto 30">
            <a:extLst>
              <a:ext uri="{FF2B5EF4-FFF2-40B4-BE49-F238E27FC236}">
                <a16:creationId xmlns:a16="http://schemas.microsoft.com/office/drawing/2014/main" id="{A923A355-F2D7-C736-45F9-BDD564D7207E}"/>
              </a:ext>
            </a:extLst>
          </p:cNvPr>
          <p:cNvSpPr txBox="1"/>
          <p:nvPr/>
        </p:nvSpPr>
        <p:spPr>
          <a:xfrm>
            <a:off x="625616" y="1924733"/>
            <a:ext cx="91723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pic>
        <p:nvPicPr>
          <p:cNvPr id="3074" name="Picture 2">
            <a:extLst>
              <a:ext uri="{FF2B5EF4-FFF2-40B4-BE49-F238E27FC236}">
                <a16:creationId xmlns:a16="http://schemas.microsoft.com/office/drawing/2014/main" id="{F142DAE7-AD9F-925A-7279-A856B5C8A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0978" y="1188959"/>
            <a:ext cx="981610" cy="1356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Espaço Reservado para Rodapé 3">
            <a:extLst>
              <a:ext uri="{FF2B5EF4-FFF2-40B4-BE49-F238E27FC236}">
                <a16:creationId xmlns:a16="http://schemas.microsoft.com/office/drawing/2014/main" id="{4A3D211D-8CDC-7A83-2A7B-DCC0E1ABB6A6}"/>
              </a:ext>
            </a:extLst>
          </p:cNvPr>
          <p:cNvSpPr>
            <a:spLocks noGrp="1"/>
          </p:cNvSpPr>
          <p:nvPr>
            <p:ph type="ftr" sz="quarter" idx="11"/>
          </p:nvPr>
        </p:nvSpPr>
        <p:spPr>
          <a:xfrm>
            <a:off x="3180398" y="12169994"/>
            <a:ext cx="3240405" cy="681567"/>
          </a:xfrm>
        </p:spPr>
        <p:txBody>
          <a:bodyPr/>
          <a:lstStyle/>
          <a:p>
            <a:r>
              <a:rPr lang="pt-BR" dirty="0"/>
              <a:t>Desvendando o Código - Danilo Rocha</a:t>
            </a:r>
          </a:p>
        </p:txBody>
      </p:sp>
      <p:sp>
        <p:nvSpPr>
          <p:cNvPr id="5" name="Espaço Reservado para Número de Slide 4">
            <a:extLst>
              <a:ext uri="{FF2B5EF4-FFF2-40B4-BE49-F238E27FC236}">
                <a16:creationId xmlns:a16="http://schemas.microsoft.com/office/drawing/2014/main" id="{424C2535-4824-2089-D2E9-306CBDAEDEE5}"/>
              </a:ext>
            </a:extLst>
          </p:cNvPr>
          <p:cNvSpPr>
            <a:spLocks noGrp="1"/>
          </p:cNvSpPr>
          <p:nvPr>
            <p:ph type="sldNum" sz="quarter" idx="12"/>
          </p:nvPr>
        </p:nvSpPr>
        <p:spPr/>
        <p:txBody>
          <a:bodyPr/>
          <a:lstStyle/>
          <a:p>
            <a:fld id="{7EB29AD2-76CD-43C0-8760-7EA961985389}" type="slidenum">
              <a:rPr lang="pt-BR" smtClean="0"/>
              <a:t>10</a:t>
            </a:fld>
            <a:endParaRPr lang="pt-BR" dirty="0"/>
          </a:p>
        </p:txBody>
      </p:sp>
    </p:spTree>
    <p:extLst>
      <p:ext uri="{BB962C8B-B14F-4D97-AF65-F5344CB8AC3E}">
        <p14:creationId xmlns:p14="http://schemas.microsoft.com/office/powerpoint/2010/main" val="76939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9E4EB7B9-7A15-6025-8D9B-58198CB57665}"/>
              </a:ext>
            </a:extLst>
          </p:cNvPr>
          <p:cNvSpPr>
            <a:spLocks noGrp="1"/>
          </p:cNvSpPr>
          <p:nvPr>
            <p:ph type="ftr" sz="quarter" idx="11"/>
          </p:nvPr>
        </p:nvSpPr>
        <p:spPr/>
        <p:txBody>
          <a:bodyPr/>
          <a:lstStyle/>
          <a:p>
            <a:r>
              <a:rPr lang="pt-BR"/>
              <a:t>Desvendando o Código - Danilo Rocha</a:t>
            </a:r>
          </a:p>
        </p:txBody>
      </p:sp>
      <p:sp>
        <p:nvSpPr>
          <p:cNvPr id="5" name="Espaço Reservado para Número de Slide 4">
            <a:extLst>
              <a:ext uri="{FF2B5EF4-FFF2-40B4-BE49-F238E27FC236}">
                <a16:creationId xmlns:a16="http://schemas.microsoft.com/office/drawing/2014/main" id="{F7A67A38-EABA-788D-A7E8-3C494FEDE308}"/>
              </a:ext>
            </a:extLst>
          </p:cNvPr>
          <p:cNvSpPr>
            <a:spLocks noGrp="1"/>
          </p:cNvSpPr>
          <p:nvPr>
            <p:ph type="sldNum" sz="quarter" idx="12"/>
          </p:nvPr>
        </p:nvSpPr>
        <p:spPr/>
        <p:txBody>
          <a:bodyPr/>
          <a:lstStyle/>
          <a:p>
            <a:fld id="{7EB29AD2-76CD-43C0-8760-7EA961985389}" type="slidenum">
              <a:rPr lang="pt-BR" smtClean="0"/>
              <a:t>11</a:t>
            </a:fld>
            <a:endParaRPr lang="pt-BR"/>
          </a:p>
        </p:txBody>
      </p:sp>
      <p:pic>
        <p:nvPicPr>
          <p:cNvPr id="7" name="Imagem 6" descr="Homem em frente a televisão&#10;&#10;Descrição gerada automaticamente com confiança baixa">
            <a:extLst>
              <a:ext uri="{FF2B5EF4-FFF2-40B4-BE49-F238E27FC236}">
                <a16:creationId xmlns:a16="http://schemas.microsoft.com/office/drawing/2014/main" id="{BF6621D0-23C5-4C0E-1C75-5F2F1B48B1FD}"/>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tretch>
            <a:fillRect/>
          </a:stretch>
        </p:blipFill>
        <p:spPr>
          <a:xfrm>
            <a:off x="0" y="-779195"/>
            <a:ext cx="9601200" cy="13580795"/>
          </a:xfrm>
          <a:prstGeom prst="rect">
            <a:avLst/>
          </a:prstGeom>
        </p:spPr>
      </p:pic>
      <p:sp>
        <p:nvSpPr>
          <p:cNvPr id="8" name="CaixaDeTexto 7">
            <a:extLst>
              <a:ext uri="{FF2B5EF4-FFF2-40B4-BE49-F238E27FC236}">
                <a16:creationId xmlns:a16="http://schemas.microsoft.com/office/drawing/2014/main" id="{D877438B-BCA1-F003-E51B-4FB619A012DB}"/>
              </a:ext>
            </a:extLst>
          </p:cNvPr>
          <p:cNvSpPr txBox="1"/>
          <p:nvPr/>
        </p:nvSpPr>
        <p:spPr>
          <a:xfrm>
            <a:off x="2247900" y="4000500"/>
            <a:ext cx="431528" cy="369332"/>
          </a:xfrm>
          <a:prstGeom prst="rect">
            <a:avLst/>
          </a:prstGeom>
          <a:noFill/>
        </p:spPr>
        <p:txBody>
          <a:bodyPr wrap="none" rtlCol="0">
            <a:spAutoFit/>
          </a:bodyPr>
          <a:lstStyle/>
          <a:p>
            <a:r>
              <a:rPr lang="pt-BR" dirty="0"/>
              <a:t>01</a:t>
            </a:r>
          </a:p>
        </p:txBody>
      </p:sp>
      <p:sp>
        <p:nvSpPr>
          <p:cNvPr id="9" name="Retângulo 8">
            <a:extLst>
              <a:ext uri="{FF2B5EF4-FFF2-40B4-BE49-F238E27FC236}">
                <a16:creationId xmlns:a16="http://schemas.microsoft.com/office/drawing/2014/main" id="{7422D38B-6DB4-B13F-7CB8-D1AE0EC4538C}"/>
              </a:ext>
            </a:extLst>
          </p:cNvPr>
          <p:cNvSpPr/>
          <p:nvPr/>
        </p:nvSpPr>
        <p:spPr>
          <a:xfrm>
            <a:off x="2247900" y="1075312"/>
            <a:ext cx="4993675" cy="5478423"/>
          </a:xfrm>
          <a:prstGeom prst="rect">
            <a:avLst/>
          </a:prstGeom>
          <a:noFill/>
        </p:spPr>
        <p:txBody>
          <a:bodyPr wrap="none" lIns="91440" tIns="45720" rIns="91440" bIns="45720">
            <a:spAutoFit/>
          </a:bodyPr>
          <a:lstStyle/>
          <a:p>
            <a:pPr algn="ctr"/>
            <a:r>
              <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0</a:t>
            </a:r>
            <a:r>
              <a:rPr lang="pt-BR" sz="35000" b="1"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4</a:t>
            </a:r>
            <a:endPar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endParaRPr>
          </a:p>
        </p:txBody>
      </p:sp>
      <p:sp>
        <p:nvSpPr>
          <p:cNvPr id="10" name="CaixaDeTexto 9">
            <a:extLst>
              <a:ext uri="{FF2B5EF4-FFF2-40B4-BE49-F238E27FC236}">
                <a16:creationId xmlns:a16="http://schemas.microsoft.com/office/drawing/2014/main" id="{955F4E83-BC1D-6E92-FAFB-ABC8CF9F941F}"/>
              </a:ext>
            </a:extLst>
          </p:cNvPr>
          <p:cNvSpPr txBox="1"/>
          <p:nvPr/>
        </p:nvSpPr>
        <p:spPr>
          <a:xfrm>
            <a:off x="660082" y="7046178"/>
            <a:ext cx="8281036" cy="3046988"/>
          </a:xfrm>
          <a:prstGeom prst="rect">
            <a:avLst/>
          </a:prstGeom>
          <a:noFill/>
        </p:spPr>
        <p:txBody>
          <a:bodyPr wrap="square" rtlCol="0">
            <a:spAutoFit/>
          </a:bodyPr>
          <a:lstStyle/>
          <a:p>
            <a:pPr algn="ctr"/>
            <a:r>
              <a:rPr lang="pt-BR" sz="6400" b="1" i="0" dirty="0">
                <a:solidFill>
                  <a:schemeClr val="bg1"/>
                </a:solidFill>
                <a:effectLst/>
                <a:latin typeface="Arial Black" panose="020B0A04020102020204" pitchFamily="34" charset="0"/>
              </a:rPr>
              <a:t>NAVEGANDO COM ESTILO NO OCEANO DIGITAL</a:t>
            </a:r>
            <a:endParaRPr lang="pt-BR" sz="4000" dirty="0">
              <a:solidFill>
                <a:schemeClr val="bg1"/>
              </a:solidFill>
            </a:endParaRPr>
          </a:p>
        </p:txBody>
      </p:sp>
    </p:spTree>
    <p:extLst>
      <p:ext uri="{BB962C8B-B14F-4D97-AF65-F5344CB8AC3E}">
        <p14:creationId xmlns:p14="http://schemas.microsoft.com/office/powerpoint/2010/main" val="112766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25616" y="1276884"/>
            <a:ext cx="7798117" cy="1356780"/>
          </a:xfrm>
        </p:spPr>
        <p:txBody>
          <a:bodyPr>
            <a:normAutofit fontScale="90000"/>
          </a:bodyPr>
          <a:lstStyle/>
          <a:p>
            <a:r>
              <a:rPr lang="pt-BR" sz="4000" dirty="0"/>
              <a:t>Ética Hacker e Responsabilidade Digital - Navegando com Estilo no Oceano Digital</a:t>
            </a:r>
            <a:br>
              <a:rPr lang="pt-BR" sz="4800" dirty="0"/>
            </a:br>
            <a:br>
              <a:rPr lang="pt-BR" sz="4800" dirty="0"/>
            </a:br>
            <a:endParaRPr lang="pt-BR" sz="4800" dirty="0"/>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391508"/>
            <a:ext cx="8281035" cy="9864969"/>
          </a:xfrm>
        </p:spPr>
        <p:txBody>
          <a:bodyPr>
            <a:noAutofit/>
          </a:bodyPr>
          <a:lstStyle/>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No mundo digital em que vivemos hoje, somos todos navegadores de um vasto oceano de informações, redes sociais, jogos online e serviços digitais. Com isso em mente, é fundamental entendermos a importância da ética hacker e da responsabilidade digital para uma navegação segura e consciente.</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O que é Ética Hacker?</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A ética hacker vai muito além do estereótipo de um hacker mal-intencionado em busca de invadir sistemas. Na verdade, ser um hacker ético significa utilizar habilidades técnicas para contribuir positivamente no ambiente digital. Isso inclui descobrir falhas de segurança em sistemas para ajudar a fortalecê-los, respeitar a privacidade alheia e agir com integridade em todas as interações online. É como ser um guardião digital, protegendo e defendendo a segurança e a ética na internet.</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Princípios da Ética Hacker:</a:t>
            </a:r>
            <a:endParaRPr lang="pt-BR" sz="2400" b="0" i="0" dirty="0">
              <a:solidFill>
                <a:srgbClr val="0D0D0D"/>
              </a:solidFill>
              <a:effectLst/>
              <a:highlight>
                <a:srgbClr val="FFFFFF"/>
              </a:highlight>
              <a:latin typeface="Arial" panose="020B0604020202020204" pitchFamily="34" charset="0"/>
              <a:cs typeface="Arial" panose="020B0604020202020204" pitchFamily="34" charset="0"/>
            </a:endParaRP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Transparência:</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Ser transparente em suas ações e propósitos online, evitando atividades que possam prejudicar outros usuários ou sistemas.</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Integridade:</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Agir com honestidade e ética em todas as interações online, respeitando as leis e diretrizes éticas estabelecidas.</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Respeito pela Privacidade: </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Garantir a privacidade dos dados pessoais e respeitar a privacidade dos outros usuários, evitando compartilhamentos desnecessários de informações sensíveis.</a:t>
            </a:r>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30" name="CaixaDeTexto 29">
            <a:extLst>
              <a:ext uri="{FF2B5EF4-FFF2-40B4-BE49-F238E27FC236}">
                <a16:creationId xmlns:a16="http://schemas.microsoft.com/office/drawing/2014/main" id="{C949AAED-1996-68F1-5D70-07635F077B7D}"/>
              </a:ext>
            </a:extLst>
          </p:cNvPr>
          <p:cNvSpPr txBox="1"/>
          <p:nvPr/>
        </p:nvSpPr>
        <p:spPr>
          <a:xfrm>
            <a:off x="660082" y="419100"/>
            <a:ext cx="84830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31" name="CaixaDeTexto 30">
            <a:extLst>
              <a:ext uri="{FF2B5EF4-FFF2-40B4-BE49-F238E27FC236}">
                <a16:creationId xmlns:a16="http://schemas.microsoft.com/office/drawing/2014/main" id="{A923A355-F2D7-C736-45F9-BDD564D7207E}"/>
              </a:ext>
            </a:extLst>
          </p:cNvPr>
          <p:cNvSpPr txBox="1"/>
          <p:nvPr/>
        </p:nvSpPr>
        <p:spPr>
          <a:xfrm>
            <a:off x="625616" y="1924733"/>
            <a:ext cx="91723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4" name="Espaço Reservado para Rodapé 3">
            <a:extLst>
              <a:ext uri="{FF2B5EF4-FFF2-40B4-BE49-F238E27FC236}">
                <a16:creationId xmlns:a16="http://schemas.microsoft.com/office/drawing/2014/main" id="{045BB0E0-AC79-1E43-4CF6-179DFCEAF7F1}"/>
              </a:ext>
            </a:extLst>
          </p:cNvPr>
          <p:cNvSpPr>
            <a:spLocks noGrp="1"/>
          </p:cNvSpPr>
          <p:nvPr>
            <p:ph type="ftr" sz="quarter" idx="11"/>
          </p:nvPr>
        </p:nvSpPr>
        <p:spPr>
          <a:xfrm>
            <a:off x="3180398" y="12169988"/>
            <a:ext cx="3240405" cy="681567"/>
          </a:xfrm>
        </p:spPr>
        <p:txBody>
          <a:bodyPr/>
          <a:lstStyle/>
          <a:p>
            <a:r>
              <a:rPr lang="pt-BR" dirty="0"/>
              <a:t>Desvendando o Código - Danilo Rocha</a:t>
            </a:r>
          </a:p>
        </p:txBody>
      </p:sp>
      <p:sp>
        <p:nvSpPr>
          <p:cNvPr id="5" name="Espaço Reservado para Número de Slide 4">
            <a:extLst>
              <a:ext uri="{FF2B5EF4-FFF2-40B4-BE49-F238E27FC236}">
                <a16:creationId xmlns:a16="http://schemas.microsoft.com/office/drawing/2014/main" id="{8813177C-4DB1-3853-4464-9F81F8CB1BEC}"/>
              </a:ext>
            </a:extLst>
          </p:cNvPr>
          <p:cNvSpPr>
            <a:spLocks noGrp="1"/>
          </p:cNvSpPr>
          <p:nvPr>
            <p:ph type="sldNum" sz="quarter" idx="12"/>
          </p:nvPr>
        </p:nvSpPr>
        <p:spPr/>
        <p:txBody>
          <a:bodyPr/>
          <a:lstStyle/>
          <a:p>
            <a:fld id="{7EB29AD2-76CD-43C0-8760-7EA961985389}" type="slidenum">
              <a:rPr lang="pt-BR" smtClean="0"/>
              <a:t>12</a:t>
            </a:fld>
            <a:endParaRPr lang="pt-BR"/>
          </a:p>
        </p:txBody>
      </p:sp>
    </p:spTree>
    <p:extLst>
      <p:ext uri="{BB962C8B-B14F-4D97-AF65-F5344CB8AC3E}">
        <p14:creationId xmlns:p14="http://schemas.microsoft.com/office/powerpoint/2010/main" val="411663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703386"/>
            <a:ext cx="8281035" cy="11793414"/>
          </a:xfrm>
        </p:spPr>
        <p:txBody>
          <a:bodyPr>
            <a:normAutofit fontScale="70000" lnSpcReduction="20000"/>
          </a:bodyPr>
          <a:lstStyle/>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Contribuição Positiva: </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Contribuir de forma positiva para a comunidade digital, compartilhando conhecimentos, promovendo a segurança cibernética e colaborando para um ambiente online mais seguro e ético.</a:t>
            </a:r>
          </a:p>
          <a:p>
            <a:pPr marL="0" indent="0" algn="l">
              <a:buNone/>
            </a:pPr>
            <a:endParaRPr lang="pt-BR" sz="3100" b="0" i="0" dirty="0">
              <a:solidFill>
                <a:srgbClr val="0D0D0D"/>
              </a:solidFill>
              <a:effectLst/>
              <a:highlight>
                <a:srgbClr val="FFFFFF"/>
              </a:highlight>
              <a:latin typeface="Arial" panose="020B0604020202020204" pitchFamily="34" charset="0"/>
              <a:cs typeface="Arial" panose="020B0604020202020204" pitchFamily="34" charset="0"/>
            </a:endParaRP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Responsabilidade Digital:</a:t>
            </a:r>
          </a:p>
          <a:p>
            <a:pPr marL="0" indent="0" algn="l">
              <a:buNone/>
            </a:pPr>
            <a:r>
              <a:rPr lang="pt-BR" sz="3100" b="0" i="0" dirty="0">
                <a:solidFill>
                  <a:srgbClr val="0D0D0D"/>
                </a:solidFill>
                <a:effectLst/>
                <a:highlight>
                  <a:srgbClr val="FFFFFF"/>
                </a:highlight>
                <a:latin typeface="Arial" panose="020B0604020202020204" pitchFamily="34" charset="0"/>
                <a:cs typeface="Arial" panose="020B0604020202020204" pitchFamily="34" charset="0"/>
              </a:rPr>
              <a:t>Ao lado da ética hacker, a responsabilidade digital é outro pilar essencial para uma navegação segura e consciente na internet. Isso envolve entender que cada ação que tomamos online tem um impacto, seja na nossa própria segurança, na segurança dos outros ou na qualidade do ambiente digital como um todo.</a:t>
            </a:r>
          </a:p>
          <a:p>
            <a:pPr marL="0" indent="0" algn="l">
              <a:buNone/>
            </a:pPr>
            <a:endParaRPr lang="pt-BR" sz="3100" b="0" i="0" dirty="0">
              <a:solidFill>
                <a:srgbClr val="0D0D0D"/>
              </a:solidFill>
              <a:effectLst/>
              <a:highlight>
                <a:srgbClr val="FFFFFF"/>
              </a:highlight>
              <a:latin typeface="Arial" panose="020B0604020202020204" pitchFamily="34" charset="0"/>
              <a:cs typeface="Arial" panose="020B0604020202020204" pitchFamily="34" charset="0"/>
            </a:endParaRP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Principais Aspectos da Responsabilidade Digital:</a:t>
            </a:r>
          </a:p>
          <a:p>
            <a:pPr marL="0" indent="0" algn="l">
              <a:buNone/>
            </a:pPr>
            <a:endParaRPr lang="pt-BR" sz="3100" b="0" i="0" dirty="0">
              <a:solidFill>
                <a:srgbClr val="0D0D0D"/>
              </a:solidFill>
              <a:effectLst/>
              <a:highlight>
                <a:srgbClr val="FFFFFF"/>
              </a:highlight>
              <a:latin typeface="Arial" panose="020B0604020202020204" pitchFamily="34" charset="0"/>
              <a:cs typeface="Arial" panose="020B0604020202020204" pitchFamily="34" charset="0"/>
            </a:endParaRP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Proteção de Dados:</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 Garantir a proteção dos nossos dados pessoais, utilizando senhas fortes, mantendo o software atualizado e evitando compartilhar informações sensíveis de forma inadequada.</a:t>
            </a: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Comportamento Ético: </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Agir com ética e respeito nas interações online, evitando cyberbullying, disseminação de informações falsas e outras condutas prejudiciais.</a:t>
            </a: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Segurança Cibernética: </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Estar ciente das ameaças cibernéticas, como </a:t>
            </a:r>
            <a:r>
              <a:rPr lang="pt-BR" sz="3100" b="0" i="0" dirty="0" err="1">
                <a:solidFill>
                  <a:srgbClr val="0D0D0D"/>
                </a:solidFill>
                <a:effectLst/>
                <a:highlight>
                  <a:srgbClr val="FFFFFF"/>
                </a:highlight>
                <a:latin typeface="Arial" panose="020B0604020202020204" pitchFamily="34" charset="0"/>
                <a:cs typeface="Arial" panose="020B0604020202020204" pitchFamily="34" charset="0"/>
              </a:rPr>
              <a:t>phishing</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 e malware, e adotar medidas de segurança, como o uso de antivírus e firewalls, para proteger nossos dispositivos e informações.</a:t>
            </a:r>
          </a:p>
          <a:p>
            <a:pPr marL="0" indent="0" algn="l">
              <a:buNone/>
            </a:pPr>
            <a:r>
              <a:rPr lang="pt-BR" sz="3100" b="1" i="0" dirty="0">
                <a:solidFill>
                  <a:srgbClr val="0D0D0D"/>
                </a:solidFill>
                <a:effectLst/>
                <a:highlight>
                  <a:srgbClr val="FFFFFF"/>
                </a:highlight>
                <a:latin typeface="Arial" panose="020B0604020202020204" pitchFamily="34" charset="0"/>
                <a:cs typeface="Arial" panose="020B0604020202020204" pitchFamily="34" charset="0"/>
              </a:rPr>
              <a:t>Contribuição para um Ambiente Digital Positivo:</a:t>
            </a:r>
            <a:r>
              <a:rPr lang="pt-BR" sz="3100" b="0" i="0" dirty="0">
                <a:solidFill>
                  <a:srgbClr val="0D0D0D"/>
                </a:solidFill>
                <a:effectLst/>
                <a:highlight>
                  <a:srgbClr val="FFFFFF"/>
                </a:highlight>
                <a:latin typeface="Arial" panose="020B0604020202020204" pitchFamily="34" charset="0"/>
                <a:cs typeface="Arial" panose="020B0604020202020204" pitchFamily="34" charset="0"/>
              </a:rPr>
              <a:t> Contribuir para um ambiente online mais positivo e inclusivo, promovendo a diversidade, combatendo o discurso de ódio e participando de iniciativas que visam melhorar a qualidade da internet.</a:t>
            </a:r>
          </a:p>
          <a:p>
            <a:pPr marL="0" indent="0" algn="l">
              <a:buNone/>
            </a:pPr>
            <a:r>
              <a:rPr lang="pt-BR" sz="3100" b="0" i="0" dirty="0">
                <a:solidFill>
                  <a:srgbClr val="0D0D0D"/>
                </a:solidFill>
                <a:effectLst/>
                <a:highlight>
                  <a:srgbClr val="FFFFFF"/>
                </a:highlight>
                <a:latin typeface="Arial" panose="020B0604020202020204" pitchFamily="34" charset="0"/>
                <a:cs typeface="Arial" panose="020B0604020202020204" pitchFamily="34" charset="0"/>
              </a:rPr>
              <a:t>Em resumo, a ética hacker e a responsabilidade digital são fundamentais para uma navegação segura, ética e consciente no mundo digital. Ao adotar princípios éticos, proteger nossos dados, agir com responsabilidade e contribuir positivamente para o ambiente online, podemos construir um espaço digital mais seguro, ético e inclusivo para todos. Lembre-se sempre de que a sua conduta online faz a diferença, e cada escolha conta na construção de um mundo digital melhor para todos nós.</a:t>
            </a:r>
          </a:p>
          <a:p>
            <a:pPr marL="0" indent="0">
              <a:buNone/>
            </a:pPr>
            <a:br>
              <a:rPr lang="pt-BR" dirty="0"/>
            </a:br>
            <a:endParaRPr lang="pt-BR" dirty="0"/>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2" name="Espaço Reservado para Rodapé 1">
            <a:extLst>
              <a:ext uri="{FF2B5EF4-FFF2-40B4-BE49-F238E27FC236}">
                <a16:creationId xmlns:a16="http://schemas.microsoft.com/office/drawing/2014/main" id="{778C8F8E-EB39-FB69-A447-9BDF0E2C45E8}"/>
              </a:ext>
            </a:extLst>
          </p:cNvPr>
          <p:cNvSpPr>
            <a:spLocks noGrp="1"/>
          </p:cNvSpPr>
          <p:nvPr>
            <p:ph type="ftr" sz="quarter" idx="11"/>
          </p:nvPr>
        </p:nvSpPr>
        <p:spPr>
          <a:xfrm>
            <a:off x="3180398" y="12171572"/>
            <a:ext cx="3240405" cy="681567"/>
          </a:xfrm>
        </p:spPr>
        <p:txBody>
          <a:bodyPr/>
          <a:lstStyle/>
          <a:p>
            <a:r>
              <a:rPr lang="pt-BR" dirty="0"/>
              <a:t>Desvendando o Código - Danilo Rocha</a:t>
            </a:r>
          </a:p>
        </p:txBody>
      </p:sp>
      <p:sp>
        <p:nvSpPr>
          <p:cNvPr id="4" name="Espaço Reservado para Número de Slide 3">
            <a:extLst>
              <a:ext uri="{FF2B5EF4-FFF2-40B4-BE49-F238E27FC236}">
                <a16:creationId xmlns:a16="http://schemas.microsoft.com/office/drawing/2014/main" id="{A7D58A74-FB71-6BC4-B351-322E37531CE3}"/>
              </a:ext>
            </a:extLst>
          </p:cNvPr>
          <p:cNvSpPr>
            <a:spLocks noGrp="1"/>
          </p:cNvSpPr>
          <p:nvPr>
            <p:ph type="sldNum" sz="quarter" idx="12"/>
          </p:nvPr>
        </p:nvSpPr>
        <p:spPr/>
        <p:txBody>
          <a:bodyPr/>
          <a:lstStyle/>
          <a:p>
            <a:fld id="{7EB29AD2-76CD-43C0-8760-7EA961985389}" type="slidenum">
              <a:rPr lang="pt-BR" smtClean="0"/>
              <a:t>13</a:t>
            </a:fld>
            <a:endParaRPr lang="pt-BR"/>
          </a:p>
        </p:txBody>
      </p:sp>
    </p:spTree>
    <p:extLst>
      <p:ext uri="{BB962C8B-B14F-4D97-AF65-F5344CB8AC3E}">
        <p14:creationId xmlns:p14="http://schemas.microsoft.com/office/powerpoint/2010/main" val="6059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9E4EB7B9-7A15-6025-8D9B-58198CB57665}"/>
              </a:ext>
            </a:extLst>
          </p:cNvPr>
          <p:cNvSpPr>
            <a:spLocks noGrp="1"/>
          </p:cNvSpPr>
          <p:nvPr>
            <p:ph type="ftr" sz="quarter" idx="11"/>
          </p:nvPr>
        </p:nvSpPr>
        <p:spPr/>
        <p:txBody>
          <a:bodyPr/>
          <a:lstStyle/>
          <a:p>
            <a:r>
              <a:rPr lang="pt-BR"/>
              <a:t>Desvendando o Código - Danilo Rocha</a:t>
            </a:r>
          </a:p>
        </p:txBody>
      </p:sp>
      <p:sp>
        <p:nvSpPr>
          <p:cNvPr id="5" name="Espaço Reservado para Número de Slide 4">
            <a:extLst>
              <a:ext uri="{FF2B5EF4-FFF2-40B4-BE49-F238E27FC236}">
                <a16:creationId xmlns:a16="http://schemas.microsoft.com/office/drawing/2014/main" id="{F7A67A38-EABA-788D-A7E8-3C494FEDE308}"/>
              </a:ext>
            </a:extLst>
          </p:cNvPr>
          <p:cNvSpPr>
            <a:spLocks noGrp="1"/>
          </p:cNvSpPr>
          <p:nvPr>
            <p:ph type="sldNum" sz="quarter" idx="12"/>
          </p:nvPr>
        </p:nvSpPr>
        <p:spPr/>
        <p:txBody>
          <a:bodyPr/>
          <a:lstStyle/>
          <a:p>
            <a:fld id="{7EB29AD2-76CD-43C0-8760-7EA961985389}" type="slidenum">
              <a:rPr lang="pt-BR" smtClean="0"/>
              <a:t>14</a:t>
            </a:fld>
            <a:endParaRPr lang="pt-BR"/>
          </a:p>
        </p:txBody>
      </p:sp>
      <p:pic>
        <p:nvPicPr>
          <p:cNvPr id="7" name="Imagem 6" descr="Homem em frente a televisão&#10;&#10;Descrição gerada automaticamente com confiança baixa">
            <a:extLst>
              <a:ext uri="{FF2B5EF4-FFF2-40B4-BE49-F238E27FC236}">
                <a16:creationId xmlns:a16="http://schemas.microsoft.com/office/drawing/2014/main" id="{BF6621D0-23C5-4C0E-1C75-5F2F1B48B1FD}"/>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tretch>
            <a:fillRect/>
          </a:stretch>
        </p:blipFill>
        <p:spPr>
          <a:xfrm>
            <a:off x="0" y="-779195"/>
            <a:ext cx="9601200" cy="13580795"/>
          </a:xfrm>
          <a:prstGeom prst="rect">
            <a:avLst/>
          </a:prstGeom>
        </p:spPr>
      </p:pic>
      <p:sp>
        <p:nvSpPr>
          <p:cNvPr id="8" name="CaixaDeTexto 7">
            <a:extLst>
              <a:ext uri="{FF2B5EF4-FFF2-40B4-BE49-F238E27FC236}">
                <a16:creationId xmlns:a16="http://schemas.microsoft.com/office/drawing/2014/main" id="{D877438B-BCA1-F003-E51B-4FB619A012DB}"/>
              </a:ext>
            </a:extLst>
          </p:cNvPr>
          <p:cNvSpPr txBox="1"/>
          <p:nvPr/>
        </p:nvSpPr>
        <p:spPr>
          <a:xfrm>
            <a:off x="2247900" y="4000500"/>
            <a:ext cx="431528" cy="369332"/>
          </a:xfrm>
          <a:prstGeom prst="rect">
            <a:avLst/>
          </a:prstGeom>
          <a:noFill/>
        </p:spPr>
        <p:txBody>
          <a:bodyPr wrap="none" rtlCol="0">
            <a:spAutoFit/>
          </a:bodyPr>
          <a:lstStyle/>
          <a:p>
            <a:r>
              <a:rPr lang="pt-BR" dirty="0"/>
              <a:t>01</a:t>
            </a:r>
          </a:p>
        </p:txBody>
      </p:sp>
      <p:sp>
        <p:nvSpPr>
          <p:cNvPr id="9" name="Retângulo 8">
            <a:extLst>
              <a:ext uri="{FF2B5EF4-FFF2-40B4-BE49-F238E27FC236}">
                <a16:creationId xmlns:a16="http://schemas.microsoft.com/office/drawing/2014/main" id="{7422D38B-6DB4-B13F-7CB8-D1AE0EC4538C}"/>
              </a:ext>
            </a:extLst>
          </p:cNvPr>
          <p:cNvSpPr/>
          <p:nvPr/>
        </p:nvSpPr>
        <p:spPr>
          <a:xfrm>
            <a:off x="2247900" y="1075312"/>
            <a:ext cx="4993675" cy="5478423"/>
          </a:xfrm>
          <a:prstGeom prst="rect">
            <a:avLst/>
          </a:prstGeom>
          <a:noFill/>
        </p:spPr>
        <p:txBody>
          <a:bodyPr wrap="none" lIns="91440" tIns="45720" rIns="91440" bIns="45720">
            <a:spAutoFit/>
          </a:bodyPr>
          <a:lstStyle/>
          <a:p>
            <a:pPr algn="ctr"/>
            <a:r>
              <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05</a:t>
            </a:r>
          </a:p>
        </p:txBody>
      </p:sp>
      <p:sp>
        <p:nvSpPr>
          <p:cNvPr id="10" name="CaixaDeTexto 9">
            <a:extLst>
              <a:ext uri="{FF2B5EF4-FFF2-40B4-BE49-F238E27FC236}">
                <a16:creationId xmlns:a16="http://schemas.microsoft.com/office/drawing/2014/main" id="{955F4E83-BC1D-6E92-FAFB-ABC8CF9F941F}"/>
              </a:ext>
            </a:extLst>
          </p:cNvPr>
          <p:cNvSpPr txBox="1"/>
          <p:nvPr/>
        </p:nvSpPr>
        <p:spPr>
          <a:xfrm>
            <a:off x="660082" y="7046178"/>
            <a:ext cx="8281036" cy="3046988"/>
          </a:xfrm>
          <a:prstGeom prst="rect">
            <a:avLst/>
          </a:prstGeom>
          <a:noFill/>
        </p:spPr>
        <p:txBody>
          <a:bodyPr wrap="square" rtlCol="0">
            <a:spAutoFit/>
          </a:bodyPr>
          <a:lstStyle/>
          <a:p>
            <a:pPr algn="ctr"/>
            <a:r>
              <a:rPr lang="pt-BR" sz="6400" b="1" i="0" dirty="0">
                <a:solidFill>
                  <a:schemeClr val="bg1"/>
                </a:solidFill>
                <a:effectLst/>
                <a:latin typeface="Arial Black" panose="020B0A04020102020204" pitchFamily="34" charset="0"/>
              </a:rPr>
              <a:t>PROTEGENDO-SE ONLINE: DICAS PRÁTICAS</a:t>
            </a:r>
          </a:p>
        </p:txBody>
      </p:sp>
    </p:spTree>
    <p:extLst>
      <p:ext uri="{BB962C8B-B14F-4D97-AF65-F5344CB8AC3E}">
        <p14:creationId xmlns:p14="http://schemas.microsoft.com/office/powerpoint/2010/main" val="241936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25616" y="374518"/>
            <a:ext cx="7798117" cy="1356780"/>
          </a:xfrm>
        </p:spPr>
        <p:txBody>
          <a:bodyPr>
            <a:normAutofit/>
          </a:bodyPr>
          <a:lstStyle/>
          <a:p>
            <a:r>
              <a:rPr lang="pt-BR" sz="3600" dirty="0"/>
              <a:t>Protegendo-se Online: Dicas Práticas</a:t>
            </a:r>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222772"/>
            <a:ext cx="8281035" cy="9864969"/>
          </a:xfrm>
        </p:spPr>
        <p:txBody>
          <a:bodyPr>
            <a:noAutofit/>
          </a:bodyPr>
          <a:lstStyle/>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Use Senhas Fortes e Únicas:</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Crie senhas fortes combinando letras maiúsculas, minúsculas, números e caracteres especiais. Evite usar informações pessoais óbvias. Use diferentes senhas para diferentes contas para evitar que, se uma senha for comprometida, todas as suas contas fiquem em risco.</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Ative a Autenticação de Dois Fatores (2FA):</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A 2FA adiciona uma camada extra de segurança exigindo um segundo método de verificação além da senha, como um código enviado por SMS ou gerado por um aplicativo de autenticação. Isso dificulta o acesso não autorizado mesmo que a senha seja comprometida.</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Mantenha o Software Atualizado:</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Mantenha seu sistema operacional, aplicativos e programas sempre atualizados para proteger contra vulnerabilidades conhecidas e corrigidas. Configure as atualizações automáticas sempre que possível para garantir que você tenha as últimas correções de segurança.</a:t>
            </a:r>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30" name="CaixaDeTexto 29">
            <a:extLst>
              <a:ext uri="{FF2B5EF4-FFF2-40B4-BE49-F238E27FC236}">
                <a16:creationId xmlns:a16="http://schemas.microsoft.com/office/drawing/2014/main" id="{C949AAED-1996-68F1-5D70-07635F077B7D}"/>
              </a:ext>
            </a:extLst>
          </p:cNvPr>
          <p:cNvSpPr txBox="1"/>
          <p:nvPr/>
        </p:nvSpPr>
        <p:spPr>
          <a:xfrm>
            <a:off x="660082" y="419100"/>
            <a:ext cx="84830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31" name="CaixaDeTexto 30">
            <a:extLst>
              <a:ext uri="{FF2B5EF4-FFF2-40B4-BE49-F238E27FC236}">
                <a16:creationId xmlns:a16="http://schemas.microsoft.com/office/drawing/2014/main" id="{A923A355-F2D7-C736-45F9-BDD564D7207E}"/>
              </a:ext>
            </a:extLst>
          </p:cNvPr>
          <p:cNvSpPr txBox="1"/>
          <p:nvPr/>
        </p:nvSpPr>
        <p:spPr>
          <a:xfrm>
            <a:off x="625616" y="1291682"/>
            <a:ext cx="91723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5" name="Espaço Reservado para Número de Slide 4">
            <a:extLst>
              <a:ext uri="{FF2B5EF4-FFF2-40B4-BE49-F238E27FC236}">
                <a16:creationId xmlns:a16="http://schemas.microsoft.com/office/drawing/2014/main" id="{8813177C-4DB1-3853-4464-9F81F8CB1BEC}"/>
              </a:ext>
            </a:extLst>
          </p:cNvPr>
          <p:cNvSpPr>
            <a:spLocks noGrp="1"/>
          </p:cNvSpPr>
          <p:nvPr>
            <p:ph type="sldNum" sz="quarter" idx="12"/>
          </p:nvPr>
        </p:nvSpPr>
        <p:spPr/>
        <p:txBody>
          <a:bodyPr/>
          <a:lstStyle/>
          <a:p>
            <a:fld id="{7EB29AD2-76CD-43C0-8760-7EA961985389}" type="slidenum">
              <a:rPr lang="pt-BR" smtClean="0"/>
              <a:t>15</a:t>
            </a:fld>
            <a:endParaRPr lang="pt-BR"/>
          </a:p>
        </p:txBody>
      </p:sp>
      <p:pic>
        <p:nvPicPr>
          <p:cNvPr id="9" name="Imagem 8">
            <a:extLst>
              <a:ext uri="{FF2B5EF4-FFF2-40B4-BE49-F238E27FC236}">
                <a16:creationId xmlns:a16="http://schemas.microsoft.com/office/drawing/2014/main" id="{077139E1-165D-B44D-EBAF-224665EE7AF6}"/>
              </a:ext>
            </a:extLst>
          </p:cNvPr>
          <p:cNvPicPr>
            <a:picLocks noChangeAspect="1"/>
          </p:cNvPicPr>
          <p:nvPr/>
        </p:nvPicPr>
        <p:blipFill>
          <a:blip r:embed="rId2"/>
          <a:stretch>
            <a:fillRect/>
          </a:stretch>
        </p:blipFill>
        <p:spPr>
          <a:xfrm>
            <a:off x="3174654" y="9038427"/>
            <a:ext cx="6426546" cy="3614161"/>
          </a:xfrm>
          <a:prstGeom prst="rect">
            <a:avLst/>
          </a:prstGeom>
        </p:spPr>
      </p:pic>
    </p:spTree>
    <p:extLst>
      <p:ext uri="{BB962C8B-B14F-4D97-AF65-F5344CB8AC3E}">
        <p14:creationId xmlns:p14="http://schemas.microsoft.com/office/powerpoint/2010/main" val="376765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5" name="Espaço Reservado para Número de Slide 4">
            <a:extLst>
              <a:ext uri="{FF2B5EF4-FFF2-40B4-BE49-F238E27FC236}">
                <a16:creationId xmlns:a16="http://schemas.microsoft.com/office/drawing/2014/main" id="{8813177C-4DB1-3853-4464-9F81F8CB1BEC}"/>
              </a:ext>
            </a:extLst>
          </p:cNvPr>
          <p:cNvSpPr>
            <a:spLocks noGrp="1"/>
          </p:cNvSpPr>
          <p:nvPr>
            <p:ph type="sldNum" sz="quarter" idx="12"/>
          </p:nvPr>
        </p:nvSpPr>
        <p:spPr/>
        <p:txBody>
          <a:bodyPr/>
          <a:lstStyle/>
          <a:p>
            <a:fld id="{7EB29AD2-76CD-43C0-8760-7EA961985389}" type="slidenum">
              <a:rPr lang="pt-BR" smtClean="0"/>
              <a:t>16</a:t>
            </a:fld>
            <a:endParaRPr lang="pt-BR"/>
          </a:p>
        </p:txBody>
      </p:sp>
      <p:sp>
        <p:nvSpPr>
          <p:cNvPr id="6" name="Espaço Reservado para Conteúdo 5">
            <a:extLst>
              <a:ext uri="{FF2B5EF4-FFF2-40B4-BE49-F238E27FC236}">
                <a16:creationId xmlns:a16="http://schemas.microsoft.com/office/drawing/2014/main" id="{47B7BE44-9CC3-AA04-5608-F1080F387B9D}"/>
              </a:ext>
            </a:extLst>
          </p:cNvPr>
          <p:cNvSpPr>
            <a:spLocks noGrp="1"/>
          </p:cNvSpPr>
          <p:nvPr>
            <p:ph idx="1"/>
          </p:nvPr>
        </p:nvSpPr>
        <p:spPr>
          <a:xfrm>
            <a:off x="660083" y="1019909"/>
            <a:ext cx="8281035" cy="10703853"/>
          </a:xfrm>
        </p:spPr>
        <p:txBody>
          <a:bodyPr>
            <a:normAutofit/>
          </a:bodyPr>
          <a:lstStyle/>
          <a:p>
            <a:pPr marL="0" indent="0">
              <a:buNone/>
            </a:pPr>
            <a:r>
              <a:rPr lang="pt-BR" sz="2400" b="1" dirty="0">
                <a:latin typeface="Arial" panose="020B0604020202020204" pitchFamily="34" charset="0"/>
                <a:cs typeface="Arial" panose="020B0604020202020204" pitchFamily="34" charset="0"/>
              </a:rPr>
              <a:t>Tenha Cuidado com E-mails e Links Suspeitos:</a:t>
            </a:r>
          </a:p>
          <a:p>
            <a:pPr marL="0" indent="0">
              <a:buNone/>
            </a:pPr>
            <a:r>
              <a:rPr lang="pt-BR" sz="2400" dirty="0">
                <a:latin typeface="Arial" panose="020B0604020202020204" pitchFamily="34" charset="0"/>
                <a:cs typeface="Arial" panose="020B0604020202020204" pitchFamily="34" charset="0"/>
              </a:rPr>
              <a:t>Não clique em links ou anexos de e-mails desconhecidos ou suspeitos, pois podem ser </a:t>
            </a:r>
            <a:r>
              <a:rPr lang="pt-BR" sz="2400" dirty="0" err="1">
                <a:latin typeface="Arial" panose="020B0604020202020204" pitchFamily="34" charset="0"/>
                <a:cs typeface="Arial" panose="020B0604020202020204" pitchFamily="34" charset="0"/>
              </a:rPr>
              <a:t>phishing</a:t>
            </a:r>
            <a:r>
              <a:rPr lang="pt-BR" sz="2400" dirty="0">
                <a:latin typeface="Arial" panose="020B0604020202020204" pitchFamily="34" charset="0"/>
                <a:cs typeface="Arial" panose="020B0604020202020204" pitchFamily="34" charset="0"/>
              </a:rPr>
              <a:t> ou conter malware. Verifique sempre a autenticidade do remetente e o conteúdo antes de clicar em qualquer link ou fazer o download de arquivos.</a:t>
            </a:r>
          </a:p>
          <a:p>
            <a:pPr marL="0" indent="0">
              <a:buNone/>
            </a:pPr>
            <a:r>
              <a:rPr lang="pt-BR" sz="2400" dirty="0">
                <a:latin typeface="Arial" panose="020B0604020202020204" pitchFamily="34" charset="0"/>
                <a:cs typeface="Arial" panose="020B0604020202020204" pitchFamily="34" charset="0"/>
              </a:rPr>
              <a:t>Use Proteção Antivírus e </a:t>
            </a:r>
            <a:r>
              <a:rPr lang="pt-BR" sz="2400" dirty="0" err="1">
                <a:latin typeface="Arial" panose="020B0604020202020204" pitchFamily="34" charset="0"/>
                <a:cs typeface="Arial" panose="020B0604020202020204" pitchFamily="34" charset="0"/>
              </a:rPr>
              <a:t>Anti-Malware</a:t>
            </a:r>
            <a:r>
              <a:rPr lang="pt-BR" sz="2400" dirty="0">
                <a:latin typeface="Arial" panose="020B0604020202020204" pitchFamily="34" charset="0"/>
                <a:cs typeface="Arial" panose="020B0604020202020204" pitchFamily="34" charset="0"/>
              </a:rPr>
              <a:t>:</a:t>
            </a:r>
          </a:p>
          <a:p>
            <a:pPr marL="0" indent="0">
              <a:buNone/>
            </a:pPr>
            <a:r>
              <a:rPr lang="pt-BR" sz="2400" dirty="0">
                <a:latin typeface="Arial" panose="020B0604020202020204" pitchFamily="34" charset="0"/>
                <a:cs typeface="Arial" panose="020B0604020202020204" pitchFamily="34" charset="0"/>
              </a:rPr>
              <a:t>Instale e mantenha um bom software antivírus e </a:t>
            </a:r>
            <a:r>
              <a:rPr lang="pt-BR" sz="2400" dirty="0" err="1">
                <a:latin typeface="Arial" panose="020B0604020202020204" pitchFamily="34" charset="0"/>
                <a:cs typeface="Arial" panose="020B0604020202020204" pitchFamily="34" charset="0"/>
              </a:rPr>
              <a:t>anti-malware</a:t>
            </a:r>
            <a:r>
              <a:rPr lang="pt-BR" sz="2400" dirty="0">
                <a:latin typeface="Arial" panose="020B0604020202020204" pitchFamily="34" charset="0"/>
                <a:cs typeface="Arial" panose="020B0604020202020204" pitchFamily="34" charset="0"/>
              </a:rPr>
              <a:t> atualizado em seus dispositivos. Esses programas podem detectar e remover ameaças, como vírus, </a:t>
            </a:r>
            <a:r>
              <a:rPr lang="pt-BR" sz="2400" dirty="0" err="1">
                <a:latin typeface="Arial" panose="020B0604020202020204" pitchFamily="34" charset="0"/>
                <a:cs typeface="Arial" panose="020B0604020202020204" pitchFamily="34" charset="0"/>
              </a:rPr>
              <a:t>spyware</a:t>
            </a:r>
            <a:r>
              <a:rPr lang="pt-BR" sz="2400" dirty="0">
                <a:latin typeface="Arial" panose="020B0604020202020204" pitchFamily="34" charset="0"/>
                <a:cs typeface="Arial" panose="020B0604020202020204" pitchFamily="34" charset="0"/>
              </a:rPr>
              <a:t> e </a:t>
            </a:r>
            <a:r>
              <a:rPr lang="pt-BR" sz="2400" dirty="0" err="1">
                <a:latin typeface="Arial" panose="020B0604020202020204" pitchFamily="34" charset="0"/>
                <a:cs typeface="Arial" panose="020B0604020202020204" pitchFamily="34" charset="0"/>
              </a:rPr>
              <a:t>ransomware</a:t>
            </a:r>
            <a:r>
              <a:rPr lang="pt-BR" sz="2400" dirty="0">
                <a:latin typeface="Arial" panose="020B0604020202020204" pitchFamily="34" charset="0"/>
                <a:cs typeface="Arial" panose="020B0604020202020204" pitchFamily="34" charset="0"/>
              </a:rPr>
              <a:t>, protegendo seus dados e privacidade.</a:t>
            </a:r>
          </a:p>
          <a:p>
            <a:pPr marL="0" indent="0">
              <a:buNone/>
            </a:pPr>
            <a:r>
              <a:rPr lang="pt-BR" sz="2400" b="1" dirty="0">
                <a:latin typeface="Arial" panose="020B0604020202020204" pitchFamily="34" charset="0"/>
                <a:cs typeface="Arial" panose="020B0604020202020204" pitchFamily="34" charset="0"/>
              </a:rPr>
              <a:t>Crie Backup Regularmente:</a:t>
            </a:r>
          </a:p>
          <a:p>
            <a:pPr marL="0" indent="0">
              <a:buNone/>
            </a:pPr>
            <a:r>
              <a:rPr lang="pt-BR" sz="2400" dirty="0">
                <a:latin typeface="Arial" panose="020B0604020202020204" pitchFamily="34" charset="0"/>
                <a:cs typeface="Arial" panose="020B0604020202020204" pitchFamily="34" charset="0"/>
              </a:rPr>
              <a:t>Faça backup regular de seus dados importantes em um local seguro, como um disco rígido externo ou serviço de armazenamento em nuvem. Isso garante que você possa recuperar seus arquivos em caso de perda de dados devido a ataques cibernéticos, falhas de hardware ou outros incidentes.</a:t>
            </a:r>
          </a:p>
          <a:p>
            <a:pPr marL="0" indent="0">
              <a:buNone/>
            </a:pPr>
            <a:r>
              <a:rPr lang="pt-BR" sz="2400" b="1" dirty="0">
                <a:latin typeface="Arial" panose="020B0604020202020204" pitchFamily="34" charset="0"/>
                <a:cs typeface="Arial" panose="020B0604020202020204" pitchFamily="34" charset="0"/>
              </a:rPr>
              <a:t>Fique Atento às Configurações de Privacidade:</a:t>
            </a:r>
          </a:p>
          <a:p>
            <a:pPr marL="0" indent="0">
              <a:buNone/>
            </a:pPr>
            <a:r>
              <a:rPr lang="pt-BR" sz="2400" dirty="0">
                <a:latin typeface="Arial" panose="020B0604020202020204" pitchFamily="34" charset="0"/>
                <a:cs typeface="Arial" panose="020B0604020202020204" pitchFamily="34" charset="0"/>
              </a:rPr>
              <a:t>Revise e ajuste regularmente as configurações de privacidade em suas contas online, como redes sociais e serviços de e-mail. Limite quem pode ver suas informações pessoais e o que é compartilhado publicamente.</a:t>
            </a:r>
          </a:p>
          <a:p>
            <a:pPr marL="0" indent="0">
              <a:buNone/>
            </a:pPr>
            <a:r>
              <a:rPr lang="pt-BR" sz="2400" dirty="0">
                <a:latin typeface="Arial" panose="020B0604020202020204" pitchFamily="34" charset="0"/>
                <a:cs typeface="Arial" panose="020B0604020202020204" pitchFamily="34" charset="0"/>
              </a:rPr>
              <a:t>Essas são apenas algumas dicas práticas para se proteger online. É importante estar sempre atento às ameaças cibernéticas e adotar medidas proativas para garantir sua segurança e privacidade enquanto navega na internet.</a:t>
            </a:r>
          </a:p>
        </p:txBody>
      </p:sp>
      <p:sp>
        <p:nvSpPr>
          <p:cNvPr id="13" name="Espaço Reservado para Rodapé 1">
            <a:extLst>
              <a:ext uri="{FF2B5EF4-FFF2-40B4-BE49-F238E27FC236}">
                <a16:creationId xmlns:a16="http://schemas.microsoft.com/office/drawing/2014/main" id="{D0E73107-1A73-4EE7-5A63-2492B3EE0A56}"/>
              </a:ext>
            </a:extLst>
          </p:cNvPr>
          <p:cNvSpPr>
            <a:spLocks noGrp="1"/>
          </p:cNvSpPr>
          <p:nvPr>
            <p:ph type="ftr" sz="quarter" idx="11"/>
          </p:nvPr>
        </p:nvSpPr>
        <p:spPr>
          <a:xfrm>
            <a:off x="3180398" y="12171572"/>
            <a:ext cx="3240405" cy="681567"/>
          </a:xfrm>
        </p:spPr>
        <p:txBody>
          <a:bodyPr/>
          <a:lstStyle/>
          <a:p>
            <a:r>
              <a:rPr lang="pt-BR" dirty="0"/>
              <a:t>Desvendando o Código - Danilo Rocha</a:t>
            </a:r>
          </a:p>
        </p:txBody>
      </p:sp>
    </p:spTree>
    <p:extLst>
      <p:ext uri="{BB962C8B-B14F-4D97-AF65-F5344CB8AC3E}">
        <p14:creationId xmlns:p14="http://schemas.microsoft.com/office/powerpoint/2010/main" val="739673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5" name="Espaço Reservado para Número de Slide 4">
            <a:extLst>
              <a:ext uri="{FF2B5EF4-FFF2-40B4-BE49-F238E27FC236}">
                <a16:creationId xmlns:a16="http://schemas.microsoft.com/office/drawing/2014/main" id="{8813177C-4DB1-3853-4464-9F81F8CB1BEC}"/>
              </a:ext>
            </a:extLst>
          </p:cNvPr>
          <p:cNvSpPr>
            <a:spLocks noGrp="1"/>
          </p:cNvSpPr>
          <p:nvPr>
            <p:ph type="sldNum" sz="quarter" idx="12"/>
          </p:nvPr>
        </p:nvSpPr>
        <p:spPr/>
        <p:txBody>
          <a:bodyPr/>
          <a:lstStyle/>
          <a:p>
            <a:fld id="{7EB29AD2-76CD-43C0-8760-7EA961985389}" type="slidenum">
              <a:rPr lang="pt-BR" smtClean="0"/>
              <a:t>17</a:t>
            </a:fld>
            <a:endParaRPr lang="pt-BR"/>
          </a:p>
        </p:txBody>
      </p:sp>
      <p:sp>
        <p:nvSpPr>
          <p:cNvPr id="6" name="Espaço Reservado para Conteúdo 5">
            <a:extLst>
              <a:ext uri="{FF2B5EF4-FFF2-40B4-BE49-F238E27FC236}">
                <a16:creationId xmlns:a16="http://schemas.microsoft.com/office/drawing/2014/main" id="{47B7BE44-9CC3-AA04-5608-F1080F387B9D}"/>
              </a:ext>
            </a:extLst>
          </p:cNvPr>
          <p:cNvSpPr>
            <a:spLocks noGrp="1"/>
          </p:cNvSpPr>
          <p:nvPr>
            <p:ph idx="1"/>
          </p:nvPr>
        </p:nvSpPr>
        <p:spPr>
          <a:xfrm>
            <a:off x="660083" y="369278"/>
            <a:ext cx="8281035" cy="10703853"/>
          </a:xfrm>
        </p:spPr>
        <p:txBody>
          <a:bodyPr>
            <a:normAutofit lnSpcReduction="10000"/>
          </a:bodyPr>
          <a:lstStyle/>
          <a:p>
            <a:pPr marL="0" indent="0">
              <a:buNone/>
            </a:pPr>
            <a:endParaRPr lang="pt-BR" sz="2400" dirty="0">
              <a:latin typeface="Söhne"/>
            </a:endParaRPr>
          </a:p>
          <a:p>
            <a:pPr marL="0" indent="0">
              <a:buNone/>
            </a:pPr>
            <a:r>
              <a:rPr lang="pt-BR" sz="2400" dirty="0">
                <a:latin typeface="Arial" panose="020B0604020202020204" pitchFamily="34" charset="0"/>
                <a:cs typeface="Arial" panose="020B0604020202020204" pitchFamily="34" charset="0"/>
              </a:rPr>
              <a:t>Claro, aqui está uma breve conclusão sobre a enormidade da internet e os riscos que devemos estar atentos:</a:t>
            </a:r>
          </a:p>
          <a:p>
            <a:pPr marL="0" indent="0">
              <a:buNone/>
            </a:pPr>
            <a:endParaRPr lang="pt-BR" sz="2400" dirty="0">
              <a:latin typeface="Arial" panose="020B0604020202020204" pitchFamily="34" charset="0"/>
              <a:cs typeface="Arial" panose="020B0604020202020204" pitchFamily="34" charset="0"/>
            </a:endParaRPr>
          </a:p>
          <a:p>
            <a:pPr marL="0" indent="0">
              <a:buNone/>
            </a:pPr>
            <a:r>
              <a:rPr lang="pt-BR" sz="2400" dirty="0">
                <a:latin typeface="Arial" panose="020B0604020202020204" pitchFamily="34" charset="0"/>
                <a:cs typeface="Arial" panose="020B0604020202020204" pitchFamily="34" charset="0"/>
              </a:rPr>
              <a:t>Em um mundo onde a internet conecta bilhões de pessoas e informações em um piscar de olhos, é essencial reconhecer a enormidade e a complexidade desse ambiente digital. A internet oferece inúmeras oportunidades, desde conectar pessoas ao redor do mundo até proporcionar acesso a uma vasta quantidade de conhecimento e entretenimento. No entanto, junto com essas oportunidades vem uma série de riscos que devemos estar conscientes e preparados para enfrentar.</a:t>
            </a:r>
          </a:p>
          <a:p>
            <a:pPr marL="0" indent="0">
              <a:buNone/>
            </a:pPr>
            <a:endParaRPr lang="pt-BR" sz="2400" dirty="0">
              <a:latin typeface="Arial" panose="020B0604020202020204" pitchFamily="34" charset="0"/>
              <a:cs typeface="Arial" panose="020B0604020202020204" pitchFamily="34" charset="0"/>
            </a:endParaRPr>
          </a:p>
          <a:p>
            <a:pPr marL="0" indent="0">
              <a:buNone/>
            </a:pPr>
            <a:r>
              <a:rPr lang="pt-BR" sz="2400" dirty="0">
                <a:latin typeface="Arial" panose="020B0604020202020204" pitchFamily="34" charset="0"/>
                <a:cs typeface="Arial" panose="020B0604020202020204" pitchFamily="34" charset="0"/>
              </a:rPr>
              <a:t>Os riscos na internet são variados e podem incluir desde ameaças cibernéticas, como malware e </a:t>
            </a:r>
            <a:r>
              <a:rPr lang="pt-BR" sz="2400" dirty="0" err="1">
                <a:latin typeface="Arial" panose="020B0604020202020204" pitchFamily="34" charset="0"/>
                <a:cs typeface="Arial" panose="020B0604020202020204" pitchFamily="34" charset="0"/>
              </a:rPr>
              <a:t>phishing</a:t>
            </a:r>
            <a:r>
              <a:rPr lang="pt-BR" sz="2400" dirty="0">
                <a:latin typeface="Arial" panose="020B0604020202020204" pitchFamily="34" charset="0"/>
                <a:cs typeface="Arial" panose="020B0604020202020204" pitchFamily="34" charset="0"/>
              </a:rPr>
              <a:t>, até questões relacionadas à privacidade, como o compartilhamento indevido de informações pessoais. É crucial que cada um de nós adote uma postura proativa ao navegar na internet, implementando medidas de segurança, como senhas fortes, autenticação de dois fatores e proteção antivírus, além de estarmos sempre atentos a e-mails, links e sites suspeitos.</a:t>
            </a:r>
          </a:p>
          <a:p>
            <a:pPr marL="0" indent="0">
              <a:buNone/>
            </a:pPr>
            <a:endParaRPr lang="pt-BR" sz="2400" dirty="0">
              <a:latin typeface="Arial" panose="020B0604020202020204" pitchFamily="34" charset="0"/>
              <a:cs typeface="Arial" panose="020B0604020202020204" pitchFamily="34" charset="0"/>
            </a:endParaRPr>
          </a:p>
          <a:p>
            <a:pPr marL="0" indent="0">
              <a:buNone/>
            </a:pPr>
            <a:r>
              <a:rPr lang="pt-BR" sz="2400" dirty="0">
                <a:latin typeface="Arial" panose="020B0604020202020204" pitchFamily="34" charset="0"/>
                <a:cs typeface="Arial" panose="020B0604020202020204" pitchFamily="34" charset="0"/>
              </a:rPr>
              <a:t>Portanto, ao nos aventurarmos nesse vasto oceano digital, devemos estar cientes dos desafios que enfrentamos e das ferramentas disponíveis para nos protegermos. Com responsabilidade, consciência e conhecimento, podemos aproveitar ao máximo as oportunidades que a internet oferece, ao mesmo tempo em que protegemos nossa segurança e privacidade online.</a:t>
            </a:r>
          </a:p>
        </p:txBody>
      </p:sp>
      <p:sp>
        <p:nvSpPr>
          <p:cNvPr id="2" name="Espaço Reservado para Rodapé 1">
            <a:extLst>
              <a:ext uri="{FF2B5EF4-FFF2-40B4-BE49-F238E27FC236}">
                <a16:creationId xmlns:a16="http://schemas.microsoft.com/office/drawing/2014/main" id="{F75A03F1-3E0F-0126-FF79-36FD861E945E}"/>
              </a:ext>
            </a:extLst>
          </p:cNvPr>
          <p:cNvSpPr>
            <a:spLocks noGrp="1"/>
          </p:cNvSpPr>
          <p:nvPr>
            <p:ph type="ftr" sz="quarter" idx="11"/>
          </p:nvPr>
        </p:nvSpPr>
        <p:spPr>
          <a:xfrm>
            <a:off x="3180398" y="12171572"/>
            <a:ext cx="3240405" cy="681567"/>
          </a:xfrm>
        </p:spPr>
        <p:txBody>
          <a:bodyPr/>
          <a:lstStyle/>
          <a:p>
            <a:r>
              <a:rPr lang="pt-BR" dirty="0"/>
              <a:t>Desvendando o Código - Danilo Rocha</a:t>
            </a:r>
          </a:p>
        </p:txBody>
      </p:sp>
    </p:spTree>
    <p:extLst>
      <p:ext uri="{BB962C8B-B14F-4D97-AF65-F5344CB8AC3E}">
        <p14:creationId xmlns:p14="http://schemas.microsoft.com/office/powerpoint/2010/main" val="627748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5" name="Espaço Reservado para Número de Slide 4">
            <a:extLst>
              <a:ext uri="{FF2B5EF4-FFF2-40B4-BE49-F238E27FC236}">
                <a16:creationId xmlns:a16="http://schemas.microsoft.com/office/drawing/2014/main" id="{8813177C-4DB1-3853-4464-9F81F8CB1BEC}"/>
              </a:ext>
            </a:extLst>
          </p:cNvPr>
          <p:cNvSpPr>
            <a:spLocks noGrp="1"/>
          </p:cNvSpPr>
          <p:nvPr>
            <p:ph type="sldNum" sz="quarter" idx="12"/>
          </p:nvPr>
        </p:nvSpPr>
        <p:spPr/>
        <p:txBody>
          <a:bodyPr/>
          <a:lstStyle/>
          <a:p>
            <a:fld id="{7EB29AD2-76CD-43C0-8760-7EA961985389}" type="slidenum">
              <a:rPr lang="pt-BR" smtClean="0"/>
              <a:t>18</a:t>
            </a:fld>
            <a:endParaRPr lang="pt-BR"/>
          </a:p>
        </p:txBody>
      </p:sp>
      <p:sp>
        <p:nvSpPr>
          <p:cNvPr id="6" name="Espaço Reservado para Conteúdo 5">
            <a:extLst>
              <a:ext uri="{FF2B5EF4-FFF2-40B4-BE49-F238E27FC236}">
                <a16:creationId xmlns:a16="http://schemas.microsoft.com/office/drawing/2014/main" id="{47B7BE44-9CC3-AA04-5608-F1080F387B9D}"/>
              </a:ext>
            </a:extLst>
          </p:cNvPr>
          <p:cNvSpPr>
            <a:spLocks noGrp="1"/>
          </p:cNvSpPr>
          <p:nvPr>
            <p:ph idx="1"/>
          </p:nvPr>
        </p:nvSpPr>
        <p:spPr>
          <a:xfrm>
            <a:off x="660083" y="369278"/>
            <a:ext cx="8281035" cy="10703853"/>
          </a:xfrm>
        </p:spPr>
        <p:txBody>
          <a:bodyPr>
            <a:normAutofit/>
          </a:bodyPr>
          <a:lstStyle/>
          <a:p>
            <a:pPr marL="0" indent="0">
              <a:buNone/>
            </a:pPr>
            <a:endParaRPr lang="pt-BR" sz="3600" b="1" dirty="0">
              <a:latin typeface="Arial" panose="020B0604020202020204" pitchFamily="34" charset="0"/>
              <a:cs typeface="Arial" panose="020B0604020202020204" pitchFamily="34" charset="0"/>
            </a:endParaRPr>
          </a:p>
          <a:p>
            <a:pPr marL="0" indent="0">
              <a:buNone/>
            </a:pPr>
            <a:r>
              <a:rPr lang="pt-BR" sz="3600" b="1" dirty="0">
                <a:latin typeface="Arial" panose="020B0604020202020204" pitchFamily="34" charset="0"/>
                <a:cs typeface="Arial" panose="020B0604020202020204" pitchFamily="34" charset="0"/>
              </a:rPr>
              <a:t>Obrigado por ler até aqui!</a:t>
            </a:r>
          </a:p>
          <a:p>
            <a:pPr marL="0" indent="0">
              <a:buNone/>
            </a:pPr>
            <a:endParaRPr lang="pt-BR" sz="2400" dirty="0">
              <a:latin typeface="Arial" panose="020B0604020202020204" pitchFamily="34" charset="0"/>
              <a:cs typeface="Arial" panose="020B0604020202020204" pitchFamily="34" charset="0"/>
            </a:endParaRPr>
          </a:p>
          <a:p>
            <a:pPr marL="0" indent="0">
              <a:buNone/>
            </a:pPr>
            <a:endParaRPr lang="pt-BR" sz="2400" dirty="0">
              <a:latin typeface="Arial" panose="020B0604020202020204" pitchFamily="34" charset="0"/>
              <a:cs typeface="Arial" panose="020B0604020202020204" pitchFamily="34" charset="0"/>
            </a:endParaRPr>
          </a:p>
          <a:p>
            <a:pPr marL="0" indent="0" algn="ctr">
              <a:buNone/>
            </a:pPr>
            <a:r>
              <a:rPr lang="pt-BR" sz="2400" dirty="0">
                <a:latin typeface="Arial" panose="020B0604020202020204" pitchFamily="34" charset="0"/>
                <a:cs typeface="Arial" panose="020B0604020202020204" pitchFamily="34" charset="0"/>
              </a:rPr>
              <a:t>Esse e-book foi desenvolvido com a utilizada de Inteligência Artificial e diagramado por humano.</a:t>
            </a:r>
          </a:p>
          <a:p>
            <a:pPr marL="0" indent="0">
              <a:buNone/>
            </a:pPr>
            <a:endParaRPr lang="pt-BR" sz="2400" dirty="0">
              <a:latin typeface="Arial" panose="020B0604020202020204" pitchFamily="34" charset="0"/>
              <a:cs typeface="Arial" panose="020B0604020202020204" pitchFamily="34" charset="0"/>
            </a:endParaRPr>
          </a:p>
          <a:p>
            <a:pPr marL="0" indent="0" algn="ctr">
              <a:buNone/>
            </a:pPr>
            <a:r>
              <a:rPr lang="pt-BR" sz="2400" dirty="0">
                <a:latin typeface="Arial" panose="020B0604020202020204" pitchFamily="34" charset="0"/>
                <a:cs typeface="Arial" panose="020B0604020202020204" pitchFamily="34" charset="0"/>
              </a:rPr>
              <a:t>Tal ebook foi construído para fins didáticos de aprendizado, não foi realizada uma validação profunda, e cuidadosa, portanto pode conter erros.</a:t>
            </a:r>
          </a:p>
        </p:txBody>
      </p:sp>
      <p:sp>
        <p:nvSpPr>
          <p:cNvPr id="2" name="Espaço Reservado para Rodapé 1">
            <a:extLst>
              <a:ext uri="{FF2B5EF4-FFF2-40B4-BE49-F238E27FC236}">
                <a16:creationId xmlns:a16="http://schemas.microsoft.com/office/drawing/2014/main" id="{F75A03F1-3E0F-0126-FF79-36FD861E945E}"/>
              </a:ext>
            </a:extLst>
          </p:cNvPr>
          <p:cNvSpPr>
            <a:spLocks noGrp="1"/>
          </p:cNvSpPr>
          <p:nvPr>
            <p:ph type="ftr" sz="quarter" idx="11"/>
          </p:nvPr>
        </p:nvSpPr>
        <p:spPr>
          <a:xfrm>
            <a:off x="3180398" y="12171572"/>
            <a:ext cx="3240405" cy="681567"/>
          </a:xfrm>
        </p:spPr>
        <p:txBody>
          <a:bodyPr/>
          <a:lstStyle/>
          <a:p>
            <a:r>
              <a:rPr lang="pt-BR" dirty="0"/>
              <a:t>Desvendando o Código - Danilo Rocha</a:t>
            </a:r>
          </a:p>
        </p:txBody>
      </p:sp>
      <p:pic>
        <p:nvPicPr>
          <p:cNvPr id="2050" name="Picture 2" descr="GitHub - Wikipedia">
            <a:hlinkClick r:id="rId2"/>
            <a:extLst>
              <a:ext uri="{FF2B5EF4-FFF2-40B4-BE49-F238E27FC236}">
                <a16:creationId xmlns:a16="http://schemas.microsoft.com/office/drawing/2014/main" id="{17B67881-78E5-88F2-43FF-39492B56A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86" y="5721204"/>
            <a:ext cx="2473227" cy="247322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1DD28A6-3C94-5356-09A9-0804AE6A952A}"/>
              </a:ext>
            </a:extLst>
          </p:cNvPr>
          <p:cNvSpPr txBox="1"/>
          <p:nvPr/>
        </p:nvSpPr>
        <p:spPr>
          <a:xfrm>
            <a:off x="2205886" y="9172115"/>
            <a:ext cx="5189434" cy="461665"/>
          </a:xfrm>
          <a:prstGeom prst="rect">
            <a:avLst/>
          </a:prstGeom>
          <a:noFill/>
        </p:spPr>
        <p:txBody>
          <a:bodyPr wrap="none" rtlCol="0">
            <a:spAutoFit/>
          </a:bodyPr>
          <a:lstStyle/>
          <a:p>
            <a:pPr algn="ctr"/>
            <a:r>
              <a:rPr lang="pt-BR" sz="2400" b="1" dirty="0">
                <a:latin typeface="Arial Black" panose="020B0A04020102020204" pitchFamily="34" charset="0"/>
                <a:hlinkClick r:id="rId4"/>
              </a:rPr>
              <a:t>Projeto</a:t>
            </a:r>
            <a:r>
              <a:rPr lang="pt-BR" sz="2400" b="1" dirty="0">
                <a:latin typeface="Arial Black" panose="020B0A04020102020204" pitchFamily="34" charset="0"/>
              </a:rPr>
              <a:t>  disponível no GitHub!</a:t>
            </a:r>
          </a:p>
        </p:txBody>
      </p:sp>
    </p:spTree>
    <p:extLst>
      <p:ext uri="{BB962C8B-B14F-4D97-AF65-F5344CB8AC3E}">
        <p14:creationId xmlns:p14="http://schemas.microsoft.com/office/powerpoint/2010/main" val="343013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28D4F16A-2B93-53E0-DF65-07566F55AE56}"/>
              </a:ext>
            </a:extLst>
          </p:cNvPr>
          <p:cNvSpPr txBox="1"/>
          <p:nvPr/>
        </p:nvSpPr>
        <p:spPr>
          <a:xfrm>
            <a:off x="527538" y="668215"/>
            <a:ext cx="8546124" cy="5139869"/>
          </a:xfrm>
          <a:prstGeom prst="rect">
            <a:avLst/>
          </a:prstGeom>
          <a:noFill/>
        </p:spPr>
        <p:txBody>
          <a:bodyPr wrap="square">
            <a:spAutoFit/>
          </a:bodyPr>
          <a:lstStyle/>
          <a:p>
            <a:pPr algn="l"/>
            <a:r>
              <a:rPr lang="pt-BR" sz="3200" b="1" i="0" dirty="0">
                <a:solidFill>
                  <a:srgbClr val="0D0D0D"/>
                </a:solidFill>
                <a:effectLst/>
                <a:highlight>
                  <a:srgbClr val="FFFFFF"/>
                </a:highlight>
                <a:latin typeface="Arial" panose="020B0604020202020204" pitchFamily="34" charset="0"/>
                <a:cs typeface="Arial" panose="020B0604020202020204" pitchFamily="34" charset="0"/>
              </a:rPr>
              <a:t>Sumário</a:t>
            </a:r>
          </a:p>
          <a:p>
            <a:pPr algn="l"/>
            <a:endParaRPr lang="pt-BR" sz="3200" b="0" i="0" dirty="0">
              <a:solidFill>
                <a:srgbClr val="0D0D0D"/>
              </a:solidFill>
              <a:effectLst/>
              <a:highlight>
                <a:srgbClr val="FFFFFF"/>
              </a:highlight>
              <a:latin typeface="Arial" panose="020B0604020202020204" pitchFamily="34" charset="0"/>
              <a:cs typeface="Arial" panose="020B0604020202020204" pitchFamily="34" charset="0"/>
            </a:endParaRPr>
          </a:p>
          <a:p>
            <a:pPr algn="l">
              <a:buFont typeface="+mj-lt"/>
              <a:buAutoNum type="arabicPeriod"/>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Introdução ao Mundo da Segurança da Informação</a:t>
            </a:r>
            <a:br>
              <a:rPr lang="pt-BR" sz="2400" b="1" i="0" dirty="0">
                <a:solidFill>
                  <a:srgbClr val="0D0D0D"/>
                </a:solidFill>
                <a:effectLst/>
                <a:highlight>
                  <a:srgbClr val="FFFFFF"/>
                </a:highlight>
                <a:latin typeface="Arial" panose="020B0604020202020204" pitchFamily="34" charset="0"/>
                <a:cs typeface="Arial" panose="020B0604020202020204" pitchFamily="34" charset="0"/>
              </a:rPr>
            </a:br>
            <a:endParaRPr lang="pt-BR"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buFont typeface="+mj-lt"/>
              <a:buAutoNum type="arabicPeriod"/>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Desvendando os Tipos de Ataques Cibernéticos</a:t>
            </a:r>
            <a:endParaRPr lang="pt-BR"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buFont typeface="+mj-lt"/>
              <a:buAutoNum type="arabicPeriod"/>
            </a:pPr>
            <a:endParaRPr lang="pt-BR" sz="2400" b="0" i="0" dirty="0">
              <a:solidFill>
                <a:srgbClr val="0D0D0D"/>
              </a:solidFill>
              <a:effectLst/>
              <a:highlight>
                <a:srgbClr val="FFFFFF"/>
              </a:highlight>
              <a:latin typeface="Arial" panose="020B0604020202020204" pitchFamily="34" charset="0"/>
              <a:cs typeface="Arial" panose="020B0604020202020204" pitchFamily="34" charset="0"/>
            </a:endParaRPr>
          </a:p>
          <a:p>
            <a:pPr algn="l">
              <a:buFont typeface="+mj-lt"/>
              <a:buAutoNum type="arabicPeriod"/>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Invasores Digitais - Histórias Reais de Hackers pelo Mundo</a:t>
            </a:r>
            <a:br>
              <a:rPr lang="pt-BR" sz="2400" b="1" i="0" dirty="0">
                <a:solidFill>
                  <a:srgbClr val="0D0D0D"/>
                </a:solidFill>
                <a:effectLst/>
                <a:highlight>
                  <a:srgbClr val="FFFFFF"/>
                </a:highlight>
                <a:latin typeface="Arial" panose="020B0604020202020204" pitchFamily="34" charset="0"/>
                <a:cs typeface="Arial" panose="020B0604020202020204" pitchFamily="34" charset="0"/>
              </a:rPr>
            </a:br>
            <a:endParaRPr lang="pt-BR" sz="2400" b="1" dirty="0">
              <a:solidFill>
                <a:srgbClr val="0D0D0D"/>
              </a:solidFill>
              <a:highlight>
                <a:srgbClr val="FFFFFF"/>
              </a:highlight>
              <a:latin typeface="Arial" panose="020B0604020202020204" pitchFamily="34" charset="0"/>
              <a:cs typeface="Arial" panose="020B0604020202020204" pitchFamily="34" charset="0"/>
            </a:endParaRPr>
          </a:p>
          <a:p>
            <a:pPr>
              <a:buFont typeface="+mj-lt"/>
              <a:buAutoNum type="arabicPeriod"/>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Ética Hacker e Responsabilidade Digital - Navegando com Estilo no Oceano Digital</a:t>
            </a:r>
          </a:p>
          <a:p>
            <a:pPr>
              <a:buFont typeface="+mj-lt"/>
              <a:buAutoNum type="arabicPeriod"/>
            </a:pPr>
            <a:endParaRPr lang="pt-BR" sz="2400" b="1" dirty="0">
              <a:solidFill>
                <a:srgbClr val="0D0D0D"/>
              </a:solidFill>
              <a:highlight>
                <a:srgbClr val="FFFFFF"/>
              </a:highlight>
              <a:latin typeface="Arial" panose="020B0604020202020204" pitchFamily="34" charset="0"/>
              <a:cs typeface="Arial" panose="020B0604020202020204" pitchFamily="34" charset="0"/>
            </a:endParaRPr>
          </a:p>
          <a:p>
            <a:pPr>
              <a:buFont typeface="+mj-lt"/>
              <a:buAutoNum type="arabicPeriod"/>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Protegendo-se Online: Dicas Práticas</a:t>
            </a:r>
          </a:p>
        </p:txBody>
      </p:sp>
      <p:pic>
        <p:nvPicPr>
          <p:cNvPr id="3" name="Imagem 2">
            <a:extLst>
              <a:ext uri="{FF2B5EF4-FFF2-40B4-BE49-F238E27FC236}">
                <a16:creationId xmlns:a16="http://schemas.microsoft.com/office/drawing/2014/main" id="{8E8AC7D9-2D13-6FC8-AFD6-1BDBF8B53C48}"/>
              </a:ext>
            </a:extLst>
          </p:cNvPr>
          <p:cNvPicPr>
            <a:picLocks noChangeAspect="1"/>
          </p:cNvPicPr>
          <p:nvPr/>
        </p:nvPicPr>
        <p:blipFill>
          <a:blip r:embed="rId2"/>
          <a:stretch>
            <a:fillRect/>
          </a:stretch>
        </p:blipFill>
        <p:spPr>
          <a:xfrm>
            <a:off x="-211016" y="6400800"/>
            <a:ext cx="10023231" cy="5636582"/>
          </a:xfrm>
          <a:prstGeom prst="rect">
            <a:avLst/>
          </a:prstGeom>
        </p:spPr>
      </p:pic>
      <p:sp>
        <p:nvSpPr>
          <p:cNvPr id="4" name="Espaço Reservado para Rodapé 3">
            <a:extLst>
              <a:ext uri="{FF2B5EF4-FFF2-40B4-BE49-F238E27FC236}">
                <a16:creationId xmlns:a16="http://schemas.microsoft.com/office/drawing/2014/main" id="{3A4E3507-28DB-E593-CC9F-F0E68324BAAC}"/>
              </a:ext>
            </a:extLst>
          </p:cNvPr>
          <p:cNvSpPr>
            <a:spLocks noGrp="1"/>
          </p:cNvSpPr>
          <p:nvPr>
            <p:ph type="ftr" sz="quarter" idx="11"/>
          </p:nvPr>
        </p:nvSpPr>
        <p:spPr>
          <a:xfrm>
            <a:off x="3180398" y="12169994"/>
            <a:ext cx="3240405" cy="681567"/>
          </a:xfrm>
        </p:spPr>
        <p:txBody>
          <a:bodyPr/>
          <a:lstStyle/>
          <a:p>
            <a:r>
              <a:rPr lang="pt-BR" dirty="0"/>
              <a:t>Desvendando o Código - Danilo Rocha</a:t>
            </a:r>
          </a:p>
        </p:txBody>
      </p:sp>
      <p:sp>
        <p:nvSpPr>
          <p:cNvPr id="5" name="Espaço Reservado para Número de Slide 4">
            <a:extLst>
              <a:ext uri="{FF2B5EF4-FFF2-40B4-BE49-F238E27FC236}">
                <a16:creationId xmlns:a16="http://schemas.microsoft.com/office/drawing/2014/main" id="{0D738F03-8CCA-DDA2-417F-DC265550C712}"/>
              </a:ext>
            </a:extLst>
          </p:cNvPr>
          <p:cNvSpPr>
            <a:spLocks noGrp="1"/>
          </p:cNvSpPr>
          <p:nvPr>
            <p:ph type="sldNum" sz="quarter" idx="12"/>
          </p:nvPr>
        </p:nvSpPr>
        <p:spPr/>
        <p:txBody>
          <a:bodyPr/>
          <a:lstStyle/>
          <a:p>
            <a:fld id="{7EB29AD2-76CD-43C0-8760-7EA961985389}" type="slidenum">
              <a:rPr lang="pt-BR" smtClean="0"/>
              <a:t>2</a:t>
            </a:fld>
            <a:endParaRPr lang="pt-BR"/>
          </a:p>
        </p:txBody>
      </p:sp>
    </p:spTree>
    <p:extLst>
      <p:ext uri="{BB962C8B-B14F-4D97-AF65-F5344CB8AC3E}">
        <p14:creationId xmlns:p14="http://schemas.microsoft.com/office/powerpoint/2010/main" val="411698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60083" y="567270"/>
            <a:ext cx="4426267" cy="1356780"/>
          </a:xfrm>
        </p:spPr>
        <p:txBody>
          <a:bodyPr>
            <a:normAutofit/>
          </a:bodyPr>
          <a:lstStyle/>
          <a:p>
            <a:r>
              <a:rPr lang="pt-BR" sz="4800" dirty="0"/>
              <a:t>INTRODUÇÃO</a:t>
            </a:r>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464777"/>
            <a:ext cx="8281035" cy="9612922"/>
          </a:xfrm>
        </p:spPr>
        <p:txBody>
          <a:bodyPr>
            <a:normAutofit/>
          </a:bodyPr>
          <a:lstStyle/>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Bem-vindo ao intrigante mundo dos hackers e dos ataques cibernéticos, onde exploramos a arte por trás dessas invasões digitais. Ao longo deste ebook, desvendaremos os diferentes tipos de ataques, as ferramentas e técnicas dos hackers, e aprenderemos a proteger nossos dados e privacidade online. Prepare-se para uma jornada emocionante pelo universo dos hackers, onde desvendaremos os segredos por trás dos ataques cibernéticos e fortaleceremos nossas defesas digitais. Vamos começar essa jornada rumo ao entendimento e à segurança no mundo da segurança da informação e dos ataques hackers.</a:t>
            </a:r>
          </a:p>
          <a:p>
            <a:pPr marL="0" indent="0" algn="l">
              <a:buNone/>
            </a:pPr>
            <a:endParaRPr lang="pt-BR" sz="9600" b="0" i="0" dirty="0">
              <a:solidFill>
                <a:srgbClr val="0D0D0D"/>
              </a:solidFill>
              <a:effectLst/>
              <a:highlight>
                <a:srgbClr val="FFFFFF"/>
              </a:highlight>
              <a:latin typeface="Söhne"/>
            </a:endParaRPr>
          </a:p>
          <a:p>
            <a:pPr marL="0" indent="0" algn="l">
              <a:buNone/>
            </a:pPr>
            <a:endParaRPr lang="pt-BR" sz="9600" b="0" i="0" dirty="0">
              <a:solidFill>
                <a:srgbClr val="0D0D0D"/>
              </a:solidFill>
              <a:effectLst/>
              <a:highlight>
                <a:srgbClr val="FFFFFF"/>
              </a:highlight>
              <a:latin typeface="Söhne"/>
            </a:endParaRPr>
          </a:p>
          <a:p>
            <a:pPr marL="0" indent="0">
              <a:buNone/>
            </a:pPr>
            <a:br>
              <a:rPr lang="pt-BR" dirty="0"/>
            </a:br>
            <a:endParaRPr lang="pt-BR" dirty="0"/>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pic>
        <p:nvPicPr>
          <p:cNvPr id="5" name="Imagem 4">
            <a:extLst>
              <a:ext uri="{FF2B5EF4-FFF2-40B4-BE49-F238E27FC236}">
                <a16:creationId xmlns:a16="http://schemas.microsoft.com/office/drawing/2014/main" id="{0B2058CC-2906-D0C0-0920-A6D57B79BC3E}"/>
              </a:ext>
            </a:extLst>
          </p:cNvPr>
          <p:cNvPicPr>
            <a:picLocks noChangeAspect="1"/>
          </p:cNvPicPr>
          <p:nvPr/>
        </p:nvPicPr>
        <p:blipFill>
          <a:blip r:embed="rId2"/>
          <a:stretch>
            <a:fillRect/>
          </a:stretch>
        </p:blipFill>
        <p:spPr>
          <a:xfrm rot="222296">
            <a:off x="3210905" y="6311412"/>
            <a:ext cx="7756461" cy="5815940"/>
          </a:xfrm>
          <a:prstGeom prst="rect">
            <a:avLst/>
          </a:prstGeom>
          <a:ln>
            <a:noFill/>
          </a:ln>
          <a:effectLst>
            <a:outerShdw blurRad="292100" dist="139700" dir="2700000" algn="tl" rotWithShape="0">
              <a:srgbClr val="333333">
                <a:alpha val="65000"/>
              </a:srgbClr>
            </a:outerShdw>
          </a:effectLst>
        </p:spPr>
      </p:pic>
      <p:sp>
        <p:nvSpPr>
          <p:cNvPr id="4" name="Espaço Reservado para Rodapé 3">
            <a:extLst>
              <a:ext uri="{FF2B5EF4-FFF2-40B4-BE49-F238E27FC236}">
                <a16:creationId xmlns:a16="http://schemas.microsoft.com/office/drawing/2014/main" id="{1EB258FC-AAA0-A13D-1C67-12B4A2FA6CE4}"/>
              </a:ext>
            </a:extLst>
          </p:cNvPr>
          <p:cNvSpPr>
            <a:spLocks noGrp="1"/>
          </p:cNvSpPr>
          <p:nvPr>
            <p:ph type="ftr" sz="quarter" idx="11"/>
          </p:nvPr>
        </p:nvSpPr>
        <p:spPr>
          <a:xfrm>
            <a:off x="3180398" y="12169997"/>
            <a:ext cx="3240405" cy="681567"/>
          </a:xfrm>
        </p:spPr>
        <p:txBody>
          <a:bodyPr/>
          <a:lstStyle/>
          <a:p>
            <a:r>
              <a:rPr lang="pt-BR" dirty="0"/>
              <a:t>Desvendando o Código - Danilo Rocha</a:t>
            </a:r>
          </a:p>
        </p:txBody>
      </p:sp>
      <p:sp>
        <p:nvSpPr>
          <p:cNvPr id="6" name="Espaço Reservado para Número de Slide 5">
            <a:extLst>
              <a:ext uri="{FF2B5EF4-FFF2-40B4-BE49-F238E27FC236}">
                <a16:creationId xmlns:a16="http://schemas.microsoft.com/office/drawing/2014/main" id="{493E0B57-23EB-E51C-5F15-3B55CC4F5875}"/>
              </a:ext>
            </a:extLst>
          </p:cNvPr>
          <p:cNvSpPr>
            <a:spLocks noGrp="1"/>
          </p:cNvSpPr>
          <p:nvPr>
            <p:ph type="sldNum" sz="quarter" idx="12"/>
          </p:nvPr>
        </p:nvSpPr>
        <p:spPr/>
        <p:txBody>
          <a:bodyPr/>
          <a:lstStyle/>
          <a:p>
            <a:fld id="{7EB29AD2-76CD-43C0-8760-7EA961985389}" type="slidenum">
              <a:rPr lang="pt-BR" smtClean="0"/>
              <a:t>3</a:t>
            </a:fld>
            <a:endParaRPr lang="pt-BR"/>
          </a:p>
        </p:txBody>
      </p:sp>
    </p:spTree>
    <p:extLst>
      <p:ext uri="{BB962C8B-B14F-4D97-AF65-F5344CB8AC3E}">
        <p14:creationId xmlns:p14="http://schemas.microsoft.com/office/powerpoint/2010/main" val="426566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9E4EB7B9-7A15-6025-8D9B-58198CB57665}"/>
              </a:ext>
            </a:extLst>
          </p:cNvPr>
          <p:cNvSpPr>
            <a:spLocks noGrp="1"/>
          </p:cNvSpPr>
          <p:nvPr>
            <p:ph type="ftr" sz="quarter" idx="11"/>
          </p:nvPr>
        </p:nvSpPr>
        <p:spPr/>
        <p:txBody>
          <a:bodyPr/>
          <a:lstStyle/>
          <a:p>
            <a:r>
              <a:rPr lang="pt-BR"/>
              <a:t>Desvendando o Código - Danilo Rocha</a:t>
            </a:r>
          </a:p>
        </p:txBody>
      </p:sp>
      <p:sp>
        <p:nvSpPr>
          <p:cNvPr id="5" name="Espaço Reservado para Número de Slide 4">
            <a:extLst>
              <a:ext uri="{FF2B5EF4-FFF2-40B4-BE49-F238E27FC236}">
                <a16:creationId xmlns:a16="http://schemas.microsoft.com/office/drawing/2014/main" id="{F7A67A38-EABA-788D-A7E8-3C494FEDE308}"/>
              </a:ext>
            </a:extLst>
          </p:cNvPr>
          <p:cNvSpPr>
            <a:spLocks noGrp="1"/>
          </p:cNvSpPr>
          <p:nvPr>
            <p:ph type="sldNum" sz="quarter" idx="12"/>
          </p:nvPr>
        </p:nvSpPr>
        <p:spPr/>
        <p:txBody>
          <a:bodyPr/>
          <a:lstStyle/>
          <a:p>
            <a:fld id="{7EB29AD2-76CD-43C0-8760-7EA961985389}" type="slidenum">
              <a:rPr lang="pt-BR" smtClean="0"/>
              <a:t>4</a:t>
            </a:fld>
            <a:endParaRPr lang="pt-BR"/>
          </a:p>
        </p:txBody>
      </p:sp>
      <p:pic>
        <p:nvPicPr>
          <p:cNvPr id="7" name="Imagem 6" descr="Homem em frente a televisão&#10;&#10;Descrição gerada automaticamente com confiança baixa">
            <a:extLst>
              <a:ext uri="{FF2B5EF4-FFF2-40B4-BE49-F238E27FC236}">
                <a16:creationId xmlns:a16="http://schemas.microsoft.com/office/drawing/2014/main" id="{BF6621D0-23C5-4C0E-1C75-5F2F1B48B1FD}"/>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tretch>
            <a:fillRect/>
          </a:stretch>
        </p:blipFill>
        <p:spPr>
          <a:xfrm>
            <a:off x="0" y="-779195"/>
            <a:ext cx="9601200" cy="13580795"/>
          </a:xfrm>
          <a:prstGeom prst="rect">
            <a:avLst/>
          </a:prstGeom>
        </p:spPr>
      </p:pic>
      <p:sp>
        <p:nvSpPr>
          <p:cNvPr id="8" name="CaixaDeTexto 7">
            <a:extLst>
              <a:ext uri="{FF2B5EF4-FFF2-40B4-BE49-F238E27FC236}">
                <a16:creationId xmlns:a16="http://schemas.microsoft.com/office/drawing/2014/main" id="{D877438B-BCA1-F003-E51B-4FB619A012DB}"/>
              </a:ext>
            </a:extLst>
          </p:cNvPr>
          <p:cNvSpPr txBox="1"/>
          <p:nvPr/>
        </p:nvSpPr>
        <p:spPr>
          <a:xfrm>
            <a:off x="2247900" y="4000500"/>
            <a:ext cx="431528" cy="369332"/>
          </a:xfrm>
          <a:prstGeom prst="rect">
            <a:avLst/>
          </a:prstGeom>
          <a:noFill/>
        </p:spPr>
        <p:txBody>
          <a:bodyPr wrap="none" rtlCol="0">
            <a:spAutoFit/>
          </a:bodyPr>
          <a:lstStyle/>
          <a:p>
            <a:r>
              <a:rPr lang="pt-BR" dirty="0"/>
              <a:t>01</a:t>
            </a:r>
          </a:p>
        </p:txBody>
      </p:sp>
      <p:sp>
        <p:nvSpPr>
          <p:cNvPr id="9" name="Retângulo 8">
            <a:extLst>
              <a:ext uri="{FF2B5EF4-FFF2-40B4-BE49-F238E27FC236}">
                <a16:creationId xmlns:a16="http://schemas.microsoft.com/office/drawing/2014/main" id="{7422D38B-6DB4-B13F-7CB8-D1AE0EC4538C}"/>
              </a:ext>
            </a:extLst>
          </p:cNvPr>
          <p:cNvSpPr/>
          <p:nvPr/>
        </p:nvSpPr>
        <p:spPr>
          <a:xfrm>
            <a:off x="2247900" y="1075312"/>
            <a:ext cx="4993675" cy="5478423"/>
          </a:xfrm>
          <a:prstGeom prst="rect">
            <a:avLst/>
          </a:prstGeom>
          <a:noFill/>
        </p:spPr>
        <p:txBody>
          <a:bodyPr wrap="none" lIns="91440" tIns="45720" rIns="91440" bIns="45720">
            <a:spAutoFit/>
          </a:bodyPr>
          <a:lstStyle/>
          <a:p>
            <a:pPr algn="ctr"/>
            <a:r>
              <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01</a:t>
            </a:r>
          </a:p>
        </p:txBody>
      </p:sp>
      <p:sp>
        <p:nvSpPr>
          <p:cNvPr id="10" name="CaixaDeTexto 9">
            <a:extLst>
              <a:ext uri="{FF2B5EF4-FFF2-40B4-BE49-F238E27FC236}">
                <a16:creationId xmlns:a16="http://schemas.microsoft.com/office/drawing/2014/main" id="{955F4E83-BC1D-6E92-FAFB-ABC8CF9F941F}"/>
              </a:ext>
            </a:extLst>
          </p:cNvPr>
          <p:cNvSpPr txBox="1"/>
          <p:nvPr/>
        </p:nvSpPr>
        <p:spPr>
          <a:xfrm>
            <a:off x="660082" y="7046178"/>
            <a:ext cx="8281036" cy="5262979"/>
          </a:xfrm>
          <a:prstGeom prst="rect">
            <a:avLst/>
          </a:prstGeom>
          <a:noFill/>
        </p:spPr>
        <p:txBody>
          <a:bodyPr wrap="square" rtlCol="0">
            <a:spAutoFit/>
          </a:bodyPr>
          <a:lstStyle/>
          <a:p>
            <a:pPr algn="ctr"/>
            <a:r>
              <a:rPr lang="pt-BR" sz="6400" b="1" i="0" dirty="0">
                <a:solidFill>
                  <a:schemeClr val="bg1"/>
                </a:solidFill>
                <a:effectLst/>
                <a:latin typeface="Arial Black" panose="020B0A04020102020204" pitchFamily="34" charset="0"/>
              </a:rPr>
              <a:t>INTRODUÇÃO AO MUNDO DA SEGURANÇA DA INFORMAÇÃO</a:t>
            </a:r>
            <a:br>
              <a:rPr lang="pt-BR" sz="4000" b="1" i="0" dirty="0">
                <a:solidFill>
                  <a:schemeClr val="bg1"/>
                </a:solidFill>
                <a:effectLst/>
                <a:highlight>
                  <a:srgbClr val="FFFFFF"/>
                </a:highlight>
                <a:latin typeface="Söhne"/>
              </a:rPr>
            </a:br>
            <a:endParaRPr lang="pt-BR" sz="4000" b="0" i="0" dirty="0">
              <a:solidFill>
                <a:schemeClr val="bg1"/>
              </a:solidFill>
              <a:effectLst/>
              <a:highlight>
                <a:srgbClr val="FFFFFF"/>
              </a:highlight>
              <a:latin typeface="Söhne"/>
            </a:endParaRPr>
          </a:p>
          <a:p>
            <a:pPr algn="ctr"/>
            <a:endParaRPr lang="pt-BR" sz="4000" dirty="0">
              <a:solidFill>
                <a:schemeClr val="bg1"/>
              </a:solidFill>
            </a:endParaRPr>
          </a:p>
        </p:txBody>
      </p:sp>
    </p:spTree>
    <p:extLst>
      <p:ext uri="{BB962C8B-B14F-4D97-AF65-F5344CB8AC3E}">
        <p14:creationId xmlns:p14="http://schemas.microsoft.com/office/powerpoint/2010/main" val="418559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60082" y="954132"/>
            <a:ext cx="7798117" cy="1356780"/>
          </a:xfrm>
        </p:spPr>
        <p:txBody>
          <a:bodyPr>
            <a:normAutofit fontScale="90000"/>
          </a:bodyPr>
          <a:lstStyle/>
          <a:p>
            <a:r>
              <a:rPr lang="pt-BR" sz="4800" dirty="0"/>
              <a:t>Introdução ao Mundo da Segurança da Informação</a:t>
            </a:r>
            <a:br>
              <a:rPr lang="pt-BR" sz="4800" dirty="0"/>
            </a:br>
            <a:endParaRPr lang="pt-BR" sz="4800" dirty="0"/>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933700"/>
            <a:ext cx="8281035" cy="9322777"/>
          </a:xfrm>
        </p:spPr>
        <p:txBody>
          <a:bodyPr>
            <a:normAutofit fontScale="92500" lnSpcReduction="10000"/>
          </a:bodyPr>
          <a:lstStyle/>
          <a:p>
            <a:pPr marL="0" indent="0" algn="l">
              <a:buNone/>
            </a:pPr>
            <a:r>
              <a:rPr lang="pt-BR" sz="2600" b="0" i="0" dirty="0">
                <a:solidFill>
                  <a:srgbClr val="0D0D0D"/>
                </a:solidFill>
                <a:effectLst/>
                <a:highlight>
                  <a:srgbClr val="FFFFFF"/>
                </a:highlight>
                <a:latin typeface="Arial" panose="020B0604020202020204" pitchFamily="34" charset="0"/>
                <a:cs typeface="Arial" panose="020B0604020202020204" pitchFamily="34" charset="0"/>
              </a:rPr>
              <a:t>No vasto mundo digital em que vivemos hoje, a segurança da informação desempenha um papel fundamental em nossa vida cotidiana. Desde o simples ato de enviar um e-mail até transações financeiras online e armazenamento de dados sensíveis na nuvem, estamos constantemente interagindo com sistemas e redes que podem estar sujeitos a ameaças cibernéticas. Portanto, é essencial compreendermos o que é segurança da informação e por que ela é tão importante.</a:t>
            </a:r>
          </a:p>
          <a:p>
            <a:pPr marL="0" indent="0" algn="l">
              <a:buNone/>
            </a:pPr>
            <a:r>
              <a:rPr lang="pt-BR" sz="2600" b="0" i="0" dirty="0">
                <a:solidFill>
                  <a:srgbClr val="0D0D0D"/>
                </a:solidFill>
                <a:effectLst/>
                <a:highlight>
                  <a:srgbClr val="FFFFFF"/>
                </a:highlight>
                <a:latin typeface="Arial" panose="020B0604020202020204" pitchFamily="34" charset="0"/>
                <a:cs typeface="Arial" panose="020B0604020202020204" pitchFamily="34" charset="0"/>
              </a:rPr>
              <a:t>A segurança da informação diz respeito à proteção dos dados, informações e sistemas contra acessos não autorizados, uso indevido, alteração não autorizada, destruição ou roubo. Em outras palavras, é o conjunto de práticas, políticas e tecnologias que visam garantir a confidencialidade, integridade e disponibilidade das informações, além de proteger os sistemas contra ameaças externas e internas. Isso se torna ainda mais crucial em um cenário onde as informações se tornaram ativos valiosos e cobiçados por indivíduos mal-intencionados.</a:t>
            </a:r>
          </a:p>
          <a:p>
            <a:pPr marL="0" indent="0" algn="l">
              <a:buNone/>
            </a:pPr>
            <a:r>
              <a:rPr lang="pt-BR" sz="2600" b="0" i="0" dirty="0">
                <a:solidFill>
                  <a:srgbClr val="0D0D0D"/>
                </a:solidFill>
                <a:effectLst/>
                <a:highlight>
                  <a:srgbClr val="FFFFFF"/>
                </a:highlight>
                <a:latin typeface="Arial" panose="020B0604020202020204" pitchFamily="34" charset="0"/>
                <a:cs typeface="Arial" panose="020B0604020202020204" pitchFamily="34" charset="0"/>
              </a:rPr>
              <a:t>Ao longo deste capítulo, vamos explorar os fundamentos da segurança da informação de forma acessível e compreensível para todos, independentemente do nível de conhecimento técnico. Vamos abordar as principais ameaças enfrentadas no mundo digital, as razões pelas quais devemos nos preocupar com a segurança de nossos dados e algumas práticas básicas que todos podem adotar para proteger suas informações online. Vamos começar essa jornada de descoberta e conscientização sobre a importância da segurança da informação em nossas vidas digitais.</a:t>
            </a:r>
          </a:p>
          <a:p>
            <a:pPr marL="0" indent="0" algn="l">
              <a:buNone/>
            </a:pPr>
            <a:endParaRPr lang="pt-BR" dirty="0">
              <a:latin typeface="Arial" panose="020B0604020202020204" pitchFamily="34" charset="0"/>
              <a:cs typeface="Arial" panose="020B0604020202020204" pitchFamily="34" charset="0"/>
            </a:endParaRPr>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30" name="CaixaDeTexto 29">
            <a:extLst>
              <a:ext uri="{FF2B5EF4-FFF2-40B4-BE49-F238E27FC236}">
                <a16:creationId xmlns:a16="http://schemas.microsoft.com/office/drawing/2014/main" id="{C949AAED-1996-68F1-5D70-07635F077B7D}"/>
              </a:ext>
            </a:extLst>
          </p:cNvPr>
          <p:cNvSpPr txBox="1"/>
          <p:nvPr/>
        </p:nvSpPr>
        <p:spPr>
          <a:xfrm>
            <a:off x="660082" y="419100"/>
            <a:ext cx="84830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31" name="CaixaDeTexto 30">
            <a:extLst>
              <a:ext uri="{FF2B5EF4-FFF2-40B4-BE49-F238E27FC236}">
                <a16:creationId xmlns:a16="http://schemas.microsoft.com/office/drawing/2014/main" id="{A923A355-F2D7-C736-45F9-BDD564D7207E}"/>
              </a:ext>
            </a:extLst>
          </p:cNvPr>
          <p:cNvSpPr txBox="1"/>
          <p:nvPr/>
        </p:nvSpPr>
        <p:spPr>
          <a:xfrm>
            <a:off x="625616" y="1924733"/>
            <a:ext cx="91723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4" name="Espaço Reservado para Rodapé 3">
            <a:extLst>
              <a:ext uri="{FF2B5EF4-FFF2-40B4-BE49-F238E27FC236}">
                <a16:creationId xmlns:a16="http://schemas.microsoft.com/office/drawing/2014/main" id="{9A85431C-93A9-A407-70EB-455E0ED84B52}"/>
              </a:ext>
            </a:extLst>
          </p:cNvPr>
          <p:cNvSpPr>
            <a:spLocks noGrp="1"/>
          </p:cNvSpPr>
          <p:nvPr>
            <p:ph type="ftr" sz="quarter" idx="11"/>
          </p:nvPr>
        </p:nvSpPr>
        <p:spPr>
          <a:xfrm>
            <a:off x="3180398" y="12169990"/>
            <a:ext cx="3240405" cy="681567"/>
          </a:xfrm>
        </p:spPr>
        <p:txBody>
          <a:bodyPr/>
          <a:lstStyle/>
          <a:p>
            <a:r>
              <a:rPr lang="pt-BR" dirty="0"/>
              <a:t>Desvendando o Código - Danilo Rocha</a:t>
            </a:r>
          </a:p>
        </p:txBody>
      </p:sp>
      <p:sp>
        <p:nvSpPr>
          <p:cNvPr id="5" name="Espaço Reservado para Número de Slide 4">
            <a:extLst>
              <a:ext uri="{FF2B5EF4-FFF2-40B4-BE49-F238E27FC236}">
                <a16:creationId xmlns:a16="http://schemas.microsoft.com/office/drawing/2014/main" id="{366AE660-A960-7B36-37FC-30661FAE1B92}"/>
              </a:ext>
            </a:extLst>
          </p:cNvPr>
          <p:cNvSpPr>
            <a:spLocks noGrp="1"/>
          </p:cNvSpPr>
          <p:nvPr>
            <p:ph type="sldNum" sz="quarter" idx="12"/>
          </p:nvPr>
        </p:nvSpPr>
        <p:spPr/>
        <p:txBody>
          <a:bodyPr/>
          <a:lstStyle/>
          <a:p>
            <a:fld id="{7EB29AD2-76CD-43C0-8760-7EA961985389}" type="slidenum">
              <a:rPr lang="pt-BR" smtClean="0"/>
              <a:t>5</a:t>
            </a:fld>
            <a:endParaRPr lang="pt-BR"/>
          </a:p>
        </p:txBody>
      </p:sp>
    </p:spTree>
    <p:extLst>
      <p:ext uri="{BB962C8B-B14F-4D97-AF65-F5344CB8AC3E}">
        <p14:creationId xmlns:p14="http://schemas.microsoft.com/office/powerpoint/2010/main" val="278244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9E4EB7B9-7A15-6025-8D9B-58198CB57665}"/>
              </a:ext>
            </a:extLst>
          </p:cNvPr>
          <p:cNvSpPr>
            <a:spLocks noGrp="1"/>
          </p:cNvSpPr>
          <p:nvPr>
            <p:ph type="ftr" sz="quarter" idx="11"/>
          </p:nvPr>
        </p:nvSpPr>
        <p:spPr/>
        <p:txBody>
          <a:bodyPr/>
          <a:lstStyle/>
          <a:p>
            <a:r>
              <a:rPr lang="pt-BR"/>
              <a:t>Desvendando o Código - Danilo Rocha</a:t>
            </a:r>
          </a:p>
        </p:txBody>
      </p:sp>
      <p:sp>
        <p:nvSpPr>
          <p:cNvPr id="5" name="Espaço Reservado para Número de Slide 4">
            <a:extLst>
              <a:ext uri="{FF2B5EF4-FFF2-40B4-BE49-F238E27FC236}">
                <a16:creationId xmlns:a16="http://schemas.microsoft.com/office/drawing/2014/main" id="{F7A67A38-EABA-788D-A7E8-3C494FEDE308}"/>
              </a:ext>
            </a:extLst>
          </p:cNvPr>
          <p:cNvSpPr>
            <a:spLocks noGrp="1"/>
          </p:cNvSpPr>
          <p:nvPr>
            <p:ph type="sldNum" sz="quarter" idx="12"/>
          </p:nvPr>
        </p:nvSpPr>
        <p:spPr/>
        <p:txBody>
          <a:bodyPr/>
          <a:lstStyle/>
          <a:p>
            <a:fld id="{7EB29AD2-76CD-43C0-8760-7EA961985389}" type="slidenum">
              <a:rPr lang="pt-BR" smtClean="0"/>
              <a:t>6</a:t>
            </a:fld>
            <a:endParaRPr lang="pt-BR"/>
          </a:p>
        </p:txBody>
      </p:sp>
      <p:pic>
        <p:nvPicPr>
          <p:cNvPr id="7" name="Imagem 6" descr="Homem em frente a televisão&#10;&#10;Descrição gerada automaticamente com confiança baixa">
            <a:extLst>
              <a:ext uri="{FF2B5EF4-FFF2-40B4-BE49-F238E27FC236}">
                <a16:creationId xmlns:a16="http://schemas.microsoft.com/office/drawing/2014/main" id="{BF6621D0-23C5-4C0E-1C75-5F2F1B48B1FD}"/>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tretch>
            <a:fillRect/>
          </a:stretch>
        </p:blipFill>
        <p:spPr>
          <a:xfrm>
            <a:off x="0" y="-779195"/>
            <a:ext cx="9601200" cy="13580795"/>
          </a:xfrm>
          <a:prstGeom prst="rect">
            <a:avLst/>
          </a:prstGeom>
        </p:spPr>
      </p:pic>
      <p:sp>
        <p:nvSpPr>
          <p:cNvPr id="8" name="CaixaDeTexto 7">
            <a:extLst>
              <a:ext uri="{FF2B5EF4-FFF2-40B4-BE49-F238E27FC236}">
                <a16:creationId xmlns:a16="http://schemas.microsoft.com/office/drawing/2014/main" id="{D877438B-BCA1-F003-E51B-4FB619A012DB}"/>
              </a:ext>
            </a:extLst>
          </p:cNvPr>
          <p:cNvSpPr txBox="1"/>
          <p:nvPr/>
        </p:nvSpPr>
        <p:spPr>
          <a:xfrm>
            <a:off x="2247900" y="4000500"/>
            <a:ext cx="431528" cy="369332"/>
          </a:xfrm>
          <a:prstGeom prst="rect">
            <a:avLst/>
          </a:prstGeom>
          <a:noFill/>
        </p:spPr>
        <p:txBody>
          <a:bodyPr wrap="none" rtlCol="0">
            <a:spAutoFit/>
          </a:bodyPr>
          <a:lstStyle/>
          <a:p>
            <a:r>
              <a:rPr lang="pt-BR" dirty="0"/>
              <a:t>01</a:t>
            </a:r>
          </a:p>
        </p:txBody>
      </p:sp>
      <p:sp>
        <p:nvSpPr>
          <p:cNvPr id="9" name="Retângulo 8">
            <a:extLst>
              <a:ext uri="{FF2B5EF4-FFF2-40B4-BE49-F238E27FC236}">
                <a16:creationId xmlns:a16="http://schemas.microsoft.com/office/drawing/2014/main" id="{7422D38B-6DB4-B13F-7CB8-D1AE0EC4538C}"/>
              </a:ext>
            </a:extLst>
          </p:cNvPr>
          <p:cNvSpPr/>
          <p:nvPr/>
        </p:nvSpPr>
        <p:spPr>
          <a:xfrm>
            <a:off x="2247900" y="1075312"/>
            <a:ext cx="4993675" cy="5478423"/>
          </a:xfrm>
          <a:prstGeom prst="rect">
            <a:avLst/>
          </a:prstGeom>
          <a:noFill/>
        </p:spPr>
        <p:txBody>
          <a:bodyPr wrap="none" lIns="91440" tIns="45720" rIns="91440" bIns="45720">
            <a:spAutoFit/>
          </a:bodyPr>
          <a:lstStyle/>
          <a:p>
            <a:pPr algn="ctr"/>
            <a:r>
              <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02</a:t>
            </a:r>
          </a:p>
        </p:txBody>
      </p:sp>
      <p:sp>
        <p:nvSpPr>
          <p:cNvPr id="10" name="CaixaDeTexto 9">
            <a:extLst>
              <a:ext uri="{FF2B5EF4-FFF2-40B4-BE49-F238E27FC236}">
                <a16:creationId xmlns:a16="http://schemas.microsoft.com/office/drawing/2014/main" id="{955F4E83-BC1D-6E92-FAFB-ABC8CF9F941F}"/>
              </a:ext>
            </a:extLst>
          </p:cNvPr>
          <p:cNvSpPr txBox="1"/>
          <p:nvPr/>
        </p:nvSpPr>
        <p:spPr>
          <a:xfrm>
            <a:off x="660082" y="7046178"/>
            <a:ext cx="8281036" cy="4031873"/>
          </a:xfrm>
          <a:prstGeom prst="rect">
            <a:avLst/>
          </a:prstGeom>
          <a:noFill/>
        </p:spPr>
        <p:txBody>
          <a:bodyPr wrap="square" rtlCol="0">
            <a:spAutoFit/>
          </a:bodyPr>
          <a:lstStyle/>
          <a:p>
            <a:pPr algn="ctr"/>
            <a:r>
              <a:rPr lang="pt-BR" sz="6400" b="1" i="0" dirty="0">
                <a:solidFill>
                  <a:schemeClr val="bg1"/>
                </a:solidFill>
                <a:effectLst/>
                <a:latin typeface="Arial Black" panose="020B0A04020102020204" pitchFamily="34" charset="0"/>
              </a:rPr>
              <a:t>DESVENDANDO OS TIPOS DE ATAQUES CIBERNÉTICOS</a:t>
            </a:r>
            <a:endParaRPr lang="pt-BR" sz="4000" dirty="0">
              <a:solidFill>
                <a:schemeClr val="bg1"/>
              </a:solidFill>
            </a:endParaRPr>
          </a:p>
        </p:txBody>
      </p:sp>
    </p:spTree>
    <p:extLst>
      <p:ext uri="{BB962C8B-B14F-4D97-AF65-F5344CB8AC3E}">
        <p14:creationId xmlns:p14="http://schemas.microsoft.com/office/powerpoint/2010/main" val="390712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554F5-AD97-9129-FA75-3F3874FE14B5}"/>
              </a:ext>
            </a:extLst>
          </p:cNvPr>
          <p:cNvSpPr>
            <a:spLocks noGrp="1"/>
          </p:cNvSpPr>
          <p:nvPr>
            <p:ph type="title"/>
          </p:nvPr>
        </p:nvSpPr>
        <p:spPr>
          <a:xfrm>
            <a:off x="625616" y="1241714"/>
            <a:ext cx="7798117" cy="1356780"/>
          </a:xfrm>
        </p:spPr>
        <p:txBody>
          <a:bodyPr>
            <a:normAutofit fontScale="90000"/>
          </a:bodyPr>
          <a:lstStyle/>
          <a:p>
            <a:r>
              <a:rPr lang="pt-BR" sz="4800" dirty="0"/>
              <a:t>Desvendando os Tipos de Ataques Cibernéticos</a:t>
            </a:r>
            <a:br>
              <a:rPr lang="pt-BR" sz="4800" dirty="0"/>
            </a:br>
            <a:br>
              <a:rPr lang="pt-BR" sz="4800" dirty="0"/>
            </a:br>
            <a:endParaRPr lang="pt-BR" sz="4800" dirty="0"/>
          </a:p>
        </p:txBody>
      </p:sp>
      <p:sp>
        <p:nvSpPr>
          <p:cNvPr id="3" name="Espaço Reservado para Conteúdo 2">
            <a:extLst>
              <a:ext uri="{FF2B5EF4-FFF2-40B4-BE49-F238E27FC236}">
                <a16:creationId xmlns:a16="http://schemas.microsoft.com/office/drawing/2014/main" id="{FB21D935-5529-1F61-615D-569A1096063C}"/>
              </a:ext>
            </a:extLst>
          </p:cNvPr>
          <p:cNvSpPr>
            <a:spLocks noGrp="1"/>
          </p:cNvSpPr>
          <p:nvPr>
            <p:ph idx="1"/>
          </p:nvPr>
        </p:nvSpPr>
        <p:spPr>
          <a:xfrm>
            <a:off x="660083" y="2598494"/>
            <a:ext cx="8281035" cy="9657983"/>
          </a:xfrm>
        </p:spPr>
        <p:txBody>
          <a:bodyPr>
            <a:normAutofit fontScale="92500" lnSpcReduction="10000"/>
          </a:bodyPr>
          <a:lstStyle/>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No mundo digital, existem diferentes tipos de ataques que podem comprometer a segurança dos nossos dados e informações. Vamos conhecer alguns deles:</a:t>
            </a:r>
          </a:p>
          <a:p>
            <a:pPr marL="0" indent="0" algn="l">
              <a:buNone/>
            </a:pPr>
            <a:r>
              <a:rPr lang="pt-BR" sz="2400" b="1" i="0" dirty="0" err="1">
                <a:solidFill>
                  <a:srgbClr val="0D0D0D"/>
                </a:solidFill>
                <a:effectLst/>
                <a:highlight>
                  <a:srgbClr val="FFFFFF"/>
                </a:highlight>
                <a:latin typeface="Arial" panose="020B0604020202020204" pitchFamily="34" charset="0"/>
                <a:cs typeface="Arial" panose="020B0604020202020204" pitchFamily="34" charset="0"/>
              </a:rPr>
              <a:t>Phishing</a:t>
            </a: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Esse é um tipo de ataque em que os hackers tentam enganar as pessoas para que divulguem informações confidenciais, como senhas ou números de cartão de crédito. Eles fazem isso enviando e-mails ou mensagens falsas que parecem legítimas, como se fossem de bancos ou empresas conhecidas.</a:t>
            </a:r>
          </a:p>
          <a:p>
            <a:pPr marL="0" indent="0" algn="l">
              <a:buNone/>
            </a:pPr>
            <a:r>
              <a:rPr lang="pt-BR" sz="2400" b="1" i="0" dirty="0" err="1">
                <a:solidFill>
                  <a:srgbClr val="0D0D0D"/>
                </a:solidFill>
                <a:effectLst/>
                <a:highlight>
                  <a:srgbClr val="FFFFFF"/>
                </a:highlight>
                <a:latin typeface="Arial" panose="020B0604020202020204" pitchFamily="34" charset="0"/>
                <a:cs typeface="Arial" panose="020B0604020202020204" pitchFamily="34" charset="0"/>
              </a:rPr>
              <a:t>Ransomware</a:t>
            </a: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Este tipo de ataque envolve o sequestro dos nossos arquivos ou até mesmo do nosso computador. Os hackers bloqueiam o acesso aos nossos dados e exigem um resgate em dinheiro para liberá-los. É como se alguém trancasse a porta do nosso quarto e pedisse dinheiro para devolver a chave.</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Ataques de Força Bruta:</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Aqui, os hackers tentam descobrir senhas ou códigos de acesso testando diversas combinações rapidamente. É como se eles tentassem abrir um cadeado digital tentando todas as combinações possíveis até encontrarem a certa.</a:t>
            </a:r>
          </a:p>
          <a:p>
            <a:pPr marL="0" indent="0" algn="l">
              <a:buNone/>
            </a:pPr>
            <a:r>
              <a:rPr lang="pt-BR" sz="2400" b="1" i="0" dirty="0">
                <a:solidFill>
                  <a:srgbClr val="0D0D0D"/>
                </a:solidFill>
                <a:effectLst/>
                <a:highlight>
                  <a:srgbClr val="FFFFFF"/>
                </a:highlight>
                <a:latin typeface="Arial" panose="020B0604020202020204" pitchFamily="34" charset="0"/>
                <a:cs typeface="Arial" panose="020B0604020202020204" pitchFamily="34" charset="0"/>
              </a:rPr>
              <a:t>Engenharia Social:</a:t>
            </a:r>
            <a:r>
              <a:rPr lang="pt-BR" sz="2400" b="0" i="0" dirty="0">
                <a:solidFill>
                  <a:srgbClr val="0D0D0D"/>
                </a:solidFill>
                <a:effectLst/>
                <a:highlight>
                  <a:srgbClr val="FFFFFF"/>
                </a:highlight>
                <a:latin typeface="Arial" panose="020B0604020202020204" pitchFamily="34" charset="0"/>
                <a:cs typeface="Arial" panose="020B0604020202020204" pitchFamily="34" charset="0"/>
              </a:rPr>
              <a:t> Nesse tipo de ataque, os hackers usam técnicas psicológicas para enganar as pessoas e obter informações confidenciais. Eles podem se passar por alguém de confiança, como um colega de trabalho, para conseguir acesso a dados sensíveis.</a:t>
            </a:r>
          </a:p>
          <a:p>
            <a:pPr marL="0" indent="0" algn="l">
              <a:buNone/>
            </a:pPr>
            <a:r>
              <a:rPr lang="pt-BR" sz="2400" b="0" i="0" dirty="0">
                <a:solidFill>
                  <a:srgbClr val="0D0D0D"/>
                </a:solidFill>
                <a:effectLst/>
                <a:highlight>
                  <a:srgbClr val="FFFFFF"/>
                </a:highlight>
                <a:latin typeface="Arial" panose="020B0604020202020204" pitchFamily="34" charset="0"/>
                <a:cs typeface="Arial" panose="020B0604020202020204" pitchFamily="34" charset="0"/>
              </a:rPr>
              <a:t>Estes são apenas alguns exemplos de ataques cibernéticos, existem muitos outros. É importante estar ciente dessas ameaças e tomar medidas para proteger nossos dispositivos e informações. Ter senhas fortes, não clicar em links suspeitos e manter o software atualizado são algumas das precauções que podemos tomar para nos proteger.</a:t>
            </a:r>
          </a:p>
          <a:p>
            <a:pPr marL="0" indent="0" algn="l">
              <a:buNone/>
            </a:pPr>
            <a:endParaRPr lang="pt-BR" dirty="0">
              <a:latin typeface="Arial" panose="020B0604020202020204" pitchFamily="34" charset="0"/>
              <a:cs typeface="Arial" panose="020B0604020202020204" pitchFamily="34" charset="0"/>
            </a:endParaRPr>
          </a:p>
        </p:txBody>
      </p:sp>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30" name="CaixaDeTexto 29">
            <a:extLst>
              <a:ext uri="{FF2B5EF4-FFF2-40B4-BE49-F238E27FC236}">
                <a16:creationId xmlns:a16="http://schemas.microsoft.com/office/drawing/2014/main" id="{C949AAED-1996-68F1-5D70-07635F077B7D}"/>
              </a:ext>
            </a:extLst>
          </p:cNvPr>
          <p:cNvSpPr txBox="1"/>
          <p:nvPr/>
        </p:nvSpPr>
        <p:spPr>
          <a:xfrm>
            <a:off x="660082" y="419100"/>
            <a:ext cx="84830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31" name="CaixaDeTexto 30">
            <a:extLst>
              <a:ext uri="{FF2B5EF4-FFF2-40B4-BE49-F238E27FC236}">
                <a16:creationId xmlns:a16="http://schemas.microsoft.com/office/drawing/2014/main" id="{A923A355-F2D7-C736-45F9-BDD564D7207E}"/>
              </a:ext>
            </a:extLst>
          </p:cNvPr>
          <p:cNvSpPr txBox="1"/>
          <p:nvPr/>
        </p:nvSpPr>
        <p:spPr>
          <a:xfrm>
            <a:off x="625616" y="1924733"/>
            <a:ext cx="917239" cy="338554"/>
          </a:xfrm>
          <a:prstGeom prst="rect">
            <a:avLst/>
          </a:prstGeom>
          <a:noFill/>
        </p:spPr>
        <p:txBody>
          <a:bodyPr wrap="none" rtlCol="0">
            <a:spAutoFit/>
          </a:bodyPr>
          <a:lstStyle/>
          <a:p>
            <a:r>
              <a:rPr lang="pt-BR" sz="1600" dirty="0">
                <a:solidFill>
                  <a:schemeClr val="accent1">
                    <a:lumMod val="75000"/>
                  </a:schemeClr>
                </a:solidFill>
              </a:rPr>
              <a:t>&lt;/</a:t>
            </a:r>
            <a:r>
              <a:rPr lang="pt-BR" sz="1600" dirty="0" err="1">
                <a:solidFill>
                  <a:schemeClr val="accent1">
                    <a:lumMod val="75000"/>
                  </a:schemeClr>
                </a:solidFill>
              </a:rPr>
              <a:t>head</a:t>
            </a:r>
            <a:r>
              <a:rPr lang="pt-BR" sz="1600" dirty="0">
                <a:solidFill>
                  <a:schemeClr val="accent1">
                    <a:lumMod val="75000"/>
                  </a:schemeClr>
                </a:solidFill>
              </a:rPr>
              <a:t>&gt;</a:t>
            </a:r>
          </a:p>
        </p:txBody>
      </p:sp>
      <p:sp>
        <p:nvSpPr>
          <p:cNvPr id="4" name="Espaço Reservado para Rodapé 3">
            <a:extLst>
              <a:ext uri="{FF2B5EF4-FFF2-40B4-BE49-F238E27FC236}">
                <a16:creationId xmlns:a16="http://schemas.microsoft.com/office/drawing/2014/main" id="{0806E49C-0F2F-7982-CCBC-B3D7DDD7B87D}"/>
              </a:ext>
            </a:extLst>
          </p:cNvPr>
          <p:cNvSpPr>
            <a:spLocks noGrp="1"/>
          </p:cNvSpPr>
          <p:nvPr>
            <p:ph type="ftr" sz="quarter" idx="11"/>
          </p:nvPr>
        </p:nvSpPr>
        <p:spPr>
          <a:xfrm>
            <a:off x="3180398" y="12163639"/>
            <a:ext cx="3240405" cy="681567"/>
          </a:xfrm>
        </p:spPr>
        <p:txBody>
          <a:bodyPr/>
          <a:lstStyle/>
          <a:p>
            <a:r>
              <a:rPr lang="pt-BR" dirty="0"/>
              <a:t>Desvendando o Código - Danilo Rocha</a:t>
            </a:r>
          </a:p>
        </p:txBody>
      </p:sp>
      <p:sp>
        <p:nvSpPr>
          <p:cNvPr id="5" name="Espaço Reservado para Número de Slide 4">
            <a:extLst>
              <a:ext uri="{FF2B5EF4-FFF2-40B4-BE49-F238E27FC236}">
                <a16:creationId xmlns:a16="http://schemas.microsoft.com/office/drawing/2014/main" id="{06DBE2A5-548B-E155-220F-B4F6D6CE2EA3}"/>
              </a:ext>
            </a:extLst>
          </p:cNvPr>
          <p:cNvSpPr>
            <a:spLocks noGrp="1"/>
          </p:cNvSpPr>
          <p:nvPr>
            <p:ph type="sldNum" sz="quarter" idx="12"/>
          </p:nvPr>
        </p:nvSpPr>
        <p:spPr/>
        <p:txBody>
          <a:bodyPr/>
          <a:lstStyle/>
          <a:p>
            <a:fld id="{7EB29AD2-76CD-43C0-8760-7EA961985389}" type="slidenum">
              <a:rPr lang="pt-BR" smtClean="0"/>
              <a:t>7</a:t>
            </a:fld>
            <a:endParaRPr lang="pt-BR"/>
          </a:p>
        </p:txBody>
      </p:sp>
    </p:spTree>
    <p:extLst>
      <p:ext uri="{BB962C8B-B14F-4D97-AF65-F5344CB8AC3E}">
        <p14:creationId xmlns:p14="http://schemas.microsoft.com/office/powerpoint/2010/main" val="1315199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4A275315-69C4-6664-6CE9-11C925B6A836}"/>
              </a:ext>
            </a:extLst>
          </p:cNvPr>
          <p:cNvSpPr>
            <a:spLocks noChangeArrowheads="1"/>
          </p:cNvSpPr>
          <p:nvPr/>
        </p:nvSpPr>
        <p:spPr bwMode="auto">
          <a:xfrm>
            <a:off x="0" y="0"/>
            <a:ext cx="34099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000" b="0" i="0" u="none" strike="noStrike" cap="none" normalizeH="0" baseline="0">
                <a:ln>
                  <a:noFill/>
                </a:ln>
                <a:solidFill>
                  <a:schemeClr val="tx1"/>
                </a:solidFill>
                <a:effectLst/>
                <a:latin typeface="Söhne"/>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pic>
        <p:nvPicPr>
          <p:cNvPr id="6" name="Imagem 5">
            <a:extLst>
              <a:ext uri="{FF2B5EF4-FFF2-40B4-BE49-F238E27FC236}">
                <a16:creationId xmlns:a16="http://schemas.microsoft.com/office/drawing/2014/main" id="{F1DEBD6F-C425-D73A-AB33-38F317927DD9}"/>
              </a:ext>
            </a:extLst>
          </p:cNvPr>
          <p:cNvPicPr>
            <a:picLocks noChangeAspect="1"/>
          </p:cNvPicPr>
          <p:nvPr/>
        </p:nvPicPr>
        <p:blipFill>
          <a:blip r:embed="rId2">
            <a:alphaModFix/>
          </a:blip>
          <a:stretch>
            <a:fillRect/>
          </a:stretch>
        </p:blipFill>
        <p:spPr>
          <a:xfrm>
            <a:off x="743038" y="6535711"/>
            <a:ext cx="8115123" cy="6090039"/>
          </a:xfrm>
          <a:prstGeom prst="rect">
            <a:avLst/>
          </a:prstGeom>
        </p:spPr>
      </p:pic>
      <p:sp>
        <p:nvSpPr>
          <p:cNvPr id="9" name="Retângulo 8">
            <a:extLst>
              <a:ext uri="{FF2B5EF4-FFF2-40B4-BE49-F238E27FC236}">
                <a16:creationId xmlns:a16="http://schemas.microsoft.com/office/drawing/2014/main" id="{554367D3-9A55-B2D1-5596-B66566B3E5BC}"/>
              </a:ext>
            </a:extLst>
          </p:cNvPr>
          <p:cNvSpPr/>
          <p:nvPr/>
        </p:nvSpPr>
        <p:spPr>
          <a:xfrm>
            <a:off x="571498" y="377386"/>
            <a:ext cx="8458201" cy="6370975"/>
          </a:xfrm>
          <a:prstGeom prst="rect">
            <a:avLst/>
          </a:prstGeom>
          <a:noFill/>
        </p:spPr>
        <p:txBody>
          <a:bodyPr wrap="square" lIns="91440" tIns="45720" rIns="91440" bIns="45720">
            <a:spAutoFit/>
          </a:bodyPr>
          <a:lstStyle/>
          <a:p>
            <a:r>
              <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 liga nesse exemplo de ataque, estamos simulando um ataque de força bruta a um formulário de login em http://exemplo.com/login. A variável </a:t>
            </a:r>
            <a:r>
              <a:rPr lang="pt-BR" sz="24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usuario</a:t>
            </a:r>
            <a:r>
              <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representa o nome de usuário que estamos tentando atacar, e </a:t>
            </a:r>
            <a:r>
              <a:rPr lang="pt-BR" sz="2400" b="0" cap="none" spc="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lista_senhas</a:t>
            </a:r>
            <a:r>
              <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é uma lista de senhas que queremos testar.</a:t>
            </a:r>
          </a:p>
          <a:p>
            <a:r>
              <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 código itera sobre a lista de senhas, enviando uma solicitação HTTP POST para o alvo com as combinações de usuário e senha. Se a resposta do servidor tiver o código de status 200 (indicando sucesso na autenticação), significa que a senha foi encontrada e é exibida. Caso contrário, uma mensagem indicando que a tentativa falhou é exibida.</a:t>
            </a:r>
          </a:p>
          <a:p>
            <a:endPar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pt-BR" sz="2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É importante notar que ataques de força bruta são geralmente ilegais e antiéticos se realizados sem permissão explícita do proprietário do sistema. Este exemplo é apenas didático e deve ser usado apenas para fins educacionais e de conscientização sobre segurança cibernética.</a:t>
            </a:r>
          </a:p>
        </p:txBody>
      </p:sp>
      <p:sp>
        <p:nvSpPr>
          <p:cNvPr id="2" name="Espaço Reservado para Rodapé 1">
            <a:extLst>
              <a:ext uri="{FF2B5EF4-FFF2-40B4-BE49-F238E27FC236}">
                <a16:creationId xmlns:a16="http://schemas.microsoft.com/office/drawing/2014/main" id="{3A1E3253-F08A-AB5E-DA07-8B44C4BB657C}"/>
              </a:ext>
            </a:extLst>
          </p:cNvPr>
          <p:cNvSpPr>
            <a:spLocks noGrp="1"/>
          </p:cNvSpPr>
          <p:nvPr>
            <p:ph type="ftr" sz="quarter" idx="11"/>
          </p:nvPr>
        </p:nvSpPr>
        <p:spPr>
          <a:xfrm>
            <a:off x="3180398" y="12165226"/>
            <a:ext cx="3240405" cy="681567"/>
          </a:xfrm>
        </p:spPr>
        <p:txBody>
          <a:bodyPr/>
          <a:lstStyle/>
          <a:p>
            <a:r>
              <a:rPr lang="pt-BR" dirty="0"/>
              <a:t>Desvendando o Código - Danilo Rocha</a:t>
            </a:r>
          </a:p>
        </p:txBody>
      </p:sp>
      <p:sp>
        <p:nvSpPr>
          <p:cNvPr id="3" name="Espaço Reservado para Número de Slide 2">
            <a:extLst>
              <a:ext uri="{FF2B5EF4-FFF2-40B4-BE49-F238E27FC236}">
                <a16:creationId xmlns:a16="http://schemas.microsoft.com/office/drawing/2014/main" id="{0B105F28-4DFC-4823-D56A-D00E25F3539D}"/>
              </a:ext>
            </a:extLst>
          </p:cNvPr>
          <p:cNvSpPr>
            <a:spLocks noGrp="1"/>
          </p:cNvSpPr>
          <p:nvPr>
            <p:ph type="sldNum" sz="quarter" idx="12"/>
          </p:nvPr>
        </p:nvSpPr>
        <p:spPr/>
        <p:txBody>
          <a:bodyPr/>
          <a:lstStyle/>
          <a:p>
            <a:fld id="{7EB29AD2-76CD-43C0-8760-7EA961985389}" type="slidenum">
              <a:rPr lang="pt-BR" smtClean="0"/>
              <a:t>8</a:t>
            </a:fld>
            <a:endParaRPr lang="pt-BR"/>
          </a:p>
        </p:txBody>
      </p:sp>
    </p:spTree>
    <p:extLst>
      <p:ext uri="{BB962C8B-B14F-4D97-AF65-F5344CB8AC3E}">
        <p14:creationId xmlns:p14="http://schemas.microsoft.com/office/powerpoint/2010/main" val="272897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a:extLst>
              <a:ext uri="{FF2B5EF4-FFF2-40B4-BE49-F238E27FC236}">
                <a16:creationId xmlns:a16="http://schemas.microsoft.com/office/drawing/2014/main" id="{9E4EB7B9-7A15-6025-8D9B-58198CB57665}"/>
              </a:ext>
            </a:extLst>
          </p:cNvPr>
          <p:cNvSpPr>
            <a:spLocks noGrp="1"/>
          </p:cNvSpPr>
          <p:nvPr>
            <p:ph type="ftr" sz="quarter" idx="11"/>
          </p:nvPr>
        </p:nvSpPr>
        <p:spPr/>
        <p:txBody>
          <a:bodyPr/>
          <a:lstStyle/>
          <a:p>
            <a:r>
              <a:rPr lang="pt-BR"/>
              <a:t>Desvendando o Código - Danilo Rocha</a:t>
            </a:r>
          </a:p>
        </p:txBody>
      </p:sp>
      <p:sp>
        <p:nvSpPr>
          <p:cNvPr id="5" name="Espaço Reservado para Número de Slide 4">
            <a:extLst>
              <a:ext uri="{FF2B5EF4-FFF2-40B4-BE49-F238E27FC236}">
                <a16:creationId xmlns:a16="http://schemas.microsoft.com/office/drawing/2014/main" id="{F7A67A38-EABA-788D-A7E8-3C494FEDE308}"/>
              </a:ext>
            </a:extLst>
          </p:cNvPr>
          <p:cNvSpPr>
            <a:spLocks noGrp="1"/>
          </p:cNvSpPr>
          <p:nvPr>
            <p:ph type="sldNum" sz="quarter" idx="12"/>
          </p:nvPr>
        </p:nvSpPr>
        <p:spPr/>
        <p:txBody>
          <a:bodyPr/>
          <a:lstStyle/>
          <a:p>
            <a:fld id="{7EB29AD2-76CD-43C0-8760-7EA961985389}" type="slidenum">
              <a:rPr lang="pt-BR" smtClean="0"/>
              <a:t>9</a:t>
            </a:fld>
            <a:endParaRPr lang="pt-BR"/>
          </a:p>
        </p:txBody>
      </p:sp>
      <p:pic>
        <p:nvPicPr>
          <p:cNvPr id="7" name="Imagem 6" descr="Homem em frente a televisão&#10;&#10;Descrição gerada automaticamente com confiança baixa">
            <a:extLst>
              <a:ext uri="{FF2B5EF4-FFF2-40B4-BE49-F238E27FC236}">
                <a16:creationId xmlns:a16="http://schemas.microsoft.com/office/drawing/2014/main" id="{BF6621D0-23C5-4C0E-1C75-5F2F1B48B1FD}"/>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52000"/>
                    </a14:imgEffect>
                  </a14:imgLayer>
                </a14:imgProps>
              </a:ext>
              <a:ext uri="{28A0092B-C50C-407E-A947-70E740481C1C}">
                <a14:useLocalDpi xmlns:a14="http://schemas.microsoft.com/office/drawing/2010/main" val="0"/>
              </a:ext>
            </a:extLst>
          </a:blip>
          <a:stretch>
            <a:fillRect/>
          </a:stretch>
        </p:blipFill>
        <p:spPr>
          <a:xfrm>
            <a:off x="0" y="-779195"/>
            <a:ext cx="9601200" cy="13580795"/>
          </a:xfrm>
          <a:prstGeom prst="rect">
            <a:avLst/>
          </a:prstGeom>
        </p:spPr>
      </p:pic>
      <p:sp>
        <p:nvSpPr>
          <p:cNvPr id="8" name="CaixaDeTexto 7">
            <a:extLst>
              <a:ext uri="{FF2B5EF4-FFF2-40B4-BE49-F238E27FC236}">
                <a16:creationId xmlns:a16="http://schemas.microsoft.com/office/drawing/2014/main" id="{D877438B-BCA1-F003-E51B-4FB619A012DB}"/>
              </a:ext>
            </a:extLst>
          </p:cNvPr>
          <p:cNvSpPr txBox="1"/>
          <p:nvPr/>
        </p:nvSpPr>
        <p:spPr>
          <a:xfrm>
            <a:off x="2247900" y="4000500"/>
            <a:ext cx="431528" cy="369332"/>
          </a:xfrm>
          <a:prstGeom prst="rect">
            <a:avLst/>
          </a:prstGeom>
          <a:noFill/>
        </p:spPr>
        <p:txBody>
          <a:bodyPr wrap="none" rtlCol="0">
            <a:spAutoFit/>
          </a:bodyPr>
          <a:lstStyle/>
          <a:p>
            <a:r>
              <a:rPr lang="pt-BR" dirty="0"/>
              <a:t>01</a:t>
            </a:r>
          </a:p>
        </p:txBody>
      </p:sp>
      <p:sp>
        <p:nvSpPr>
          <p:cNvPr id="9" name="Retângulo 8">
            <a:extLst>
              <a:ext uri="{FF2B5EF4-FFF2-40B4-BE49-F238E27FC236}">
                <a16:creationId xmlns:a16="http://schemas.microsoft.com/office/drawing/2014/main" id="{7422D38B-6DB4-B13F-7CB8-D1AE0EC4538C}"/>
              </a:ext>
            </a:extLst>
          </p:cNvPr>
          <p:cNvSpPr/>
          <p:nvPr/>
        </p:nvSpPr>
        <p:spPr>
          <a:xfrm>
            <a:off x="2247900" y="1075312"/>
            <a:ext cx="4993675" cy="5478423"/>
          </a:xfrm>
          <a:prstGeom prst="rect">
            <a:avLst/>
          </a:prstGeom>
          <a:noFill/>
        </p:spPr>
        <p:txBody>
          <a:bodyPr wrap="none" lIns="91440" tIns="45720" rIns="91440" bIns="45720">
            <a:spAutoFit/>
          </a:bodyPr>
          <a:lstStyle/>
          <a:p>
            <a:pPr algn="ctr"/>
            <a:r>
              <a:rPr lang="pt-BR" sz="35000" b="1" cap="none" spc="50" dirty="0">
                <a:ln w="9525" cmpd="sng">
                  <a:solidFill>
                    <a:schemeClr val="bg1"/>
                  </a:solidFill>
                  <a:prstDash val="solid"/>
                </a:ln>
                <a:solidFill>
                  <a:schemeClr val="bg1"/>
                </a:solidFill>
                <a:effectLst>
                  <a:glow rad="38100">
                    <a:schemeClr val="accent1">
                      <a:alpha val="40000"/>
                    </a:schemeClr>
                  </a:glow>
                  <a:reflection blurRad="6350" stA="11000" endPos="45500" dir="5400000" sy="-100000" algn="bl" rotWithShape="0"/>
                </a:effectLst>
              </a:rPr>
              <a:t>03</a:t>
            </a:r>
          </a:p>
        </p:txBody>
      </p:sp>
      <p:sp>
        <p:nvSpPr>
          <p:cNvPr id="10" name="CaixaDeTexto 9">
            <a:extLst>
              <a:ext uri="{FF2B5EF4-FFF2-40B4-BE49-F238E27FC236}">
                <a16:creationId xmlns:a16="http://schemas.microsoft.com/office/drawing/2014/main" id="{955F4E83-BC1D-6E92-FAFB-ABC8CF9F941F}"/>
              </a:ext>
            </a:extLst>
          </p:cNvPr>
          <p:cNvSpPr txBox="1"/>
          <p:nvPr/>
        </p:nvSpPr>
        <p:spPr>
          <a:xfrm>
            <a:off x="660082" y="7046178"/>
            <a:ext cx="8281036" cy="3046988"/>
          </a:xfrm>
          <a:prstGeom prst="rect">
            <a:avLst/>
          </a:prstGeom>
          <a:noFill/>
        </p:spPr>
        <p:txBody>
          <a:bodyPr wrap="square" rtlCol="0">
            <a:spAutoFit/>
          </a:bodyPr>
          <a:lstStyle/>
          <a:p>
            <a:pPr algn="ctr"/>
            <a:r>
              <a:rPr lang="pt-BR" sz="6400" b="1" i="0" dirty="0">
                <a:solidFill>
                  <a:schemeClr val="bg1"/>
                </a:solidFill>
                <a:effectLst/>
                <a:latin typeface="Arial Black" panose="020B0A04020102020204" pitchFamily="34" charset="0"/>
              </a:rPr>
              <a:t>INVASORES DIGITAIS - HISTÓRIAS REAIS</a:t>
            </a:r>
            <a:endParaRPr lang="pt-BR" sz="4000" dirty="0">
              <a:solidFill>
                <a:schemeClr val="bg1"/>
              </a:solidFill>
            </a:endParaRPr>
          </a:p>
        </p:txBody>
      </p:sp>
    </p:spTree>
    <p:extLst>
      <p:ext uri="{BB962C8B-B14F-4D97-AF65-F5344CB8AC3E}">
        <p14:creationId xmlns:p14="http://schemas.microsoft.com/office/powerpoint/2010/main" val="3452979964"/>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1911</TotalTime>
  <Words>2508</Words>
  <Application>Microsoft Office PowerPoint</Application>
  <PresentationFormat>Papel A3 (297 x 420 mm)</PresentationFormat>
  <Paragraphs>161</Paragraphs>
  <Slides>18</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18</vt:i4>
      </vt:variant>
    </vt:vector>
  </HeadingPairs>
  <TitlesOfParts>
    <vt:vector size="25" baseType="lpstr">
      <vt:lpstr>Aptos</vt:lpstr>
      <vt:lpstr>Aptos Display</vt:lpstr>
      <vt:lpstr>Arial</vt:lpstr>
      <vt:lpstr>Arial Black</vt:lpstr>
      <vt:lpstr>Söhne</vt:lpstr>
      <vt:lpstr>Verdana Pro Cond Black</vt:lpstr>
      <vt:lpstr>Tema do Office</vt:lpstr>
      <vt:lpstr>Apresentação do PowerPoint</vt:lpstr>
      <vt:lpstr>Apresentação do PowerPoint</vt:lpstr>
      <vt:lpstr>INTRODUÇÃO</vt:lpstr>
      <vt:lpstr>Apresentação do PowerPoint</vt:lpstr>
      <vt:lpstr>Introdução ao Mundo da Segurança da Informação </vt:lpstr>
      <vt:lpstr>Apresentação do PowerPoint</vt:lpstr>
      <vt:lpstr>Desvendando os Tipos de Ataques Cibernéticos  </vt:lpstr>
      <vt:lpstr>Apresentação do PowerPoint</vt:lpstr>
      <vt:lpstr>Apresentação do PowerPoint</vt:lpstr>
      <vt:lpstr>Invasores Digitais - Histórias Reais de Hackers pelo Mundo  </vt:lpstr>
      <vt:lpstr>Apresentação do PowerPoint</vt:lpstr>
      <vt:lpstr>Ética Hacker e Responsabilidade Digital - Navegando com Estilo no Oceano Digital  </vt:lpstr>
      <vt:lpstr>Apresentação do PowerPoint</vt:lpstr>
      <vt:lpstr>Apresentação do PowerPoint</vt:lpstr>
      <vt:lpstr>Protegendo-se Online: Dicas Práticas</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Danilo Rocha Lemos Oliveira</dc:creator>
  <cp:lastModifiedBy>Danilo Rocha Lemos Oliveira</cp:lastModifiedBy>
  <cp:revision>2</cp:revision>
  <dcterms:created xsi:type="dcterms:W3CDTF">2024-05-02T23:38:36Z</dcterms:created>
  <dcterms:modified xsi:type="dcterms:W3CDTF">2024-05-05T03:02:19Z</dcterms:modified>
</cp:coreProperties>
</file>